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7" r:id="rId8"/>
    <p:sldId id="263" r:id="rId9"/>
    <p:sldId id="264" r:id="rId10"/>
    <p:sldId id="265" r:id="rId11"/>
    <p:sldId id="266"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8" d="100"/>
          <a:sy n="118" d="100"/>
        </p:scale>
        <p:origin x="610"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1"/>
        <p:cNvGrpSpPr/>
        <p:nvPr/>
      </p:nvGrpSpPr>
      <p:grpSpPr>
        <a:xfrm>
          <a:off x="0" y="0"/>
          <a:ext cx="0" cy="0"/>
          <a:chOff x="0" y="0"/>
          <a:chExt cx="0" cy="0"/>
        </a:xfrm>
      </p:grpSpPr>
      <p:sp>
        <p:nvSpPr>
          <p:cNvPr id="52" name="Google Shape;52;n"/>
          <p:cNvSpPr txBox="1">
            <a:spLocks noGrp="1"/>
          </p:cNvSpPr>
          <p:nvPr>
            <p:ph type="hdr" idx="2"/>
          </p:nvPr>
        </p:nvSpPr>
        <p:spPr>
          <a:xfrm>
            <a:off x="0" y="0"/>
            <a:ext cx="2971800" cy="4587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n"/>
          <p:cNvSpPr txBox="1">
            <a:spLocks noGrp="1"/>
          </p:cNvSpPr>
          <p:nvPr>
            <p:ph type="dt" idx="10"/>
          </p:nvPr>
        </p:nvSpPr>
        <p:spPr>
          <a:xfrm>
            <a:off x="3884613" y="0"/>
            <a:ext cx="2971800" cy="4587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 name="Google Shape;55;n"/>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56" name="Google Shape;56;n"/>
          <p:cNvSpPr txBox="1">
            <a:spLocks noGrp="1"/>
          </p:cNvSpPr>
          <p:nvPr>
            <p:ph type="ftr" idx="11"/>
          </p:nvPr>
        </p:nvSpPr>
        <p:spPr>
          <a:xfrm>
            <a:off x="0" y="8685213"/>
            <a:ext cx="2971800" cy="4587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Google Shape;57;n"/>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p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1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2" name="Google Shape;262;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2" name="Google Shape;22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4"/>
        <p:cNvGrpSpPr/>
        <p:nvPr/>
      </p:nvGrpSpPr>
      <p:grpSpPr>
        <a:xfrm>
          <a:off x="0" y="0"/>
          <a:ext cx="0" cy="0"/>
          <a:chOff x="0" y="0"/>
          <a:chExt cx="0" cy="0"/>
        </a:xfrm>
      </p:grpSpPr>
      <p:sp>
        <p:nvSpPr>
          <p:cNvPr id="65" name="Google Shape;65;p2"/>
          <p:cNvSpPr txBox="1">
            <a:spLocks noGrp="1"/>
          </p:cNvSpPr>
          <p:nvPr>
            <p:ph type="ctrTitle"/>
          </p:nvPr>
        </p:nvSpPr>
        <p:spPr>
          <a:xfrm>
            <a:off x="1524000" y="1122363"/>
            <a:ext cx="9144000" cy="2387700"/>
          </a:xfrm>
          <a:prstGeom prst="rect">
            <a:avLst/>
          </a:prstGeom>
          <a:noFill/>
          <a:ln>
            <a:noFill/>
          </a:ln>
        </p:spPr>
        <p:txBody>
          <a:bodyPr spcFirstLastPara="1" wrap="square" lIns="91425" tIns="45700" rIns="91425" bIns="45700" anchor="b" anchorCtr="0">
            <a:normAutofit/>
          </a:bodyPr>
          <a:lstStyle>
            <a:lvl1pPr lvl="0" algn="ctr" rtl="0">
              <a:lnSpc>
                <a:spcPct val="90000"/>
              </a:lnSpc>
              <a:spcBef>
                <a:spcPts val="0"/>
              </a:spcBef>
              <a:spcAft>
                <a:spcPts val="0"/>
              </a:spcAft>
              <a:buClr>
                <a:schemeClr val="dk1"/>
              </a:buClr>
              <a:buSzPts val="6000"/>
              <a:buFont typeface="Calibri"/>
              <a:buNone/>
              <a:defRPr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6" name="Google Shape;66;p2"/>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1000"/>
              </a:spcBef>
              <a:spcAft>
                <a:spcPts val="0"/>
              </a:spcAft>
              <a:buClr>
                <a:schemeClr val="dk1"/>
              </a:buClr>
              <a:buSzPts val="2400"/>
              <a:buNone/>
              <a:defRPr sz="2400"/>
            </a:lvl1pPr>
            <a:lvl2pPr lvl="1" algn="ctr" rtl="0">
              <a:lnSpc>
                <a:spcPct val="90000"/>
              </a:lnSpc>
              <a:spcBef>
                <a:spcPts val="500"/>
              </a:spcBef>
              <a:spcAft>
                <a:spcPts val="0"/>
              </a:spcAft>
              <a:buClr>
                <a:schemeClr val="dk1"/>
              </a:buClr>
              <a:buSzPts val="2000"/>
              <a:buNone/>
              <a:defRPr sz="2000"/>
            </a:lvl2pPr>
            <a:lvl3pPr lvl="2" algn="ctr" rtl="0">
              <a:lnSpc>
                <a:spcPct val="90000"/>
              </a:lnSpc>
              <a:spcBef>
                <a:spcPts val="500"/>
              </a:spcBef>
              <a:spcAft>
                <a:spcPts val="0"/>
              </a:spcAft>
              <a:buClr>
                <a:schemeClr val="dk1"/>
              </a:buClr>
              <a:buSzPts val="1800"/>
              <a:buNone/>
              <a:defRPr sz="1800"/>
            </a:lvl3pPr>
            <a:lvl4pPr lvl="3" algn="ctr" rtl="0">
              <a:lnSpc>
                <a:spcPct val="90000"/>
              </a:lnSpc>
              <a:spcBef>
                <a:spcPts val="500"/>
              </a:spcBef>
              <a:spcAft>
                <a:spcPts val="0"/>
              </a:spcAft>
              <a:buClr>
                <a:schemeClr val="dk1"/>
              </a:buClr>
              <a:buSzPts val="1600"/>
              <a:buNone/>
              <a:defRPr sz="1600"/>
            </a:lvl4pPr>
            <a:lvl5pPr lvl="4" algn="ctr" rtl="0">
              <a:lnSpc>
                <a:spcPct val="90000"/>
              </a:lnSpc>
              <a:spcBef>
                <a:spcPts val="500"/>
              </a:spcBef>
              <a:spcAft>
                <a:spcPts val="0"/>
              </a:spcAft>
              <a:buClr>
                <a:schemeClr val="dk1"/>
              </a:buClr>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
        <p:nvSpPr>
          <p:cNvPr id="67" name="Google Shape;67;p2"/>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8" name="Google Shape;68;p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9" name="Google Shape;69;p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1"/>
        <p:cNvGrpSpPr/>
        <p:nvPr/>
      </p:nvGrpSpPr>
      <p:grpSpPr>
        <a:xfrm>
          <a:off x="0" y="0"/>
          <a:ext cx="0" cy="0"/>
          <a:chOff x="0" y="0"/>
          <a:chExt cx="0" cy="0"/>
        </a:xfrm>
      </p:grpSpPr>
      <p:sp>
        <p:nvSpPr>
          <p:cNvPr id="122" name="Google Shape;122;p1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3" name="Google Shape;123;p11"/>
          <p:cNvSpPr txBox="1">
            <a:spLocks noGrp="1"/>
          </p:cNvSpPr>
          <p:nvPr>
            <p:ph type="body" idx="1"/>
          </p:nvPr>
        </p:nvSpPr>
        <p:spPr>
          <a:xfrm rot="5400000">
            <a:off x="3920400" y="-1256575"/>
            <a:ext cx="4351200" cy="105156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24" name="Google Shape;124;p11"/>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5" name="Google Shape;125;p1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6" name="Google Shape;126;p1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27"/>
        <p:cNvGrpSpPr/>
        <p:nvPr/>
      </p:nvGrpSpPr>
      <p:grpSpPr>
        <a:xfrm>
          <a:off x="0" y="0"/>
          <a:ext cx="0" cy="0"/>
          <a:chOff x="0" y="0"/>
          <a:chExt cx="0" cy="0"/>
        </a:xfrm>
      </p:grpSpPr>
      <p:sp>
        <p:nvSpPr>
          <p:cNvPr id="128" name="Google Shape;128;p12"/>
          <p:cNvSpPr txBox="1">
            <a:spLocks noGrp="1"/>
          </p:cNvSpPr>
          <p:nvPr>
            <p:ph type="title"/>
          </p:nvPr>
        </p:nvSpPr>
        <p:spPr>
          <a:xfrm rot="5400000">
            <a:off x="7133400" y="1956625"/>
            <a:ext cx="5811900" cy="26289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9" name="Google Shape;129;p12"/>
          <p:cNvSpPr txBox="1">
            <a:spLocks noGrp="1"/>
          </p:cNvSpPr>
          <p:nvPr>
            <p:ph type="body" idx="1"/>
          </p:nvPr>
        </p:nvSpPr>
        <p:spPr>
          <a:xfrm rot="5400000">
            <a:off x="1799400" y="-596075"/>
            <a:ext cx="5811900" cy="77343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30" name="Google Shape;130;p12"/>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1" name="Google Shape;131;p1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2" name="Google Shape;132;p1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0"/>
        <p:cNvGrpSpPr/>
        <p:nvPr/>
      </p:nvGrpSpPr>
      <p:grpSpPr>
        <a:xfrm>
          <a:off x="0" y="0"/>
          <a:ext cx="0" cy="0"/>
          <a:chOff x="0" y="0"/>
          <a:chExt cx="0" cy="0"/>
        </a:xfrm>
      </p:grpSpPr>
      <p:sp>
        <p:nvSpPr>
          <p:cNvPr id="71" name="Google Shape;71;p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2" name="Google Shape;72;p3"/>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3" name="Google Shape;73;p3"/>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4" name="Google Shape;74;p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5" name="Google Shape;75;p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
        <p:cNvGrpSpPr/>
        <p:nvPr/>
      </p:nvGrpSpPr>
      <p:grpSpPr>
        <a:xfrm>
          <a:off x="0" y="0"/>
          <a:ext cx="0" cy="0"/>
          <a:chOff x="0" y="0"/>
          <a:chExt cx="0" cy="0"/>
        </a:xfrm>
      </p:grpSpPr>
      <p:sp>
        <p:nvSpPr>
          <p:cNvPr id="77" name="Google Shape;77;p4"/>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8" name="Google Shape;78;p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9" name="Google Shape;79;p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0"/>
        <p:cNvGrpSpPr/>
        <p:nvPr/>
      </p:nvGrpSpPr>
      <p:grpSpPr>
        <a:xfrm>
          <a:off x="0" y="0"/>
          <a:ext cx="0" cy="0"/>
          <a:chOff x="0" y="0"/>
          <a:chExt cx="0" cy="0"/>
        </a:xfrm>
      </p:grpSpPr>
      <p:sp>
        <p:nvSpPr>
          <p:cNvPr id="81" name="Google Shape;81;p5"/>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dk1"/>
              </a:buClr>
              <a:buSzPts val="6000"/>
              <a:buFont typeface="Calibri"/>
              <a:buNone/>
              <a:defRPr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2" name="Google Shape;82;p5"/>
          <p:cNvSpPr txBox="1">
            <a:spLocks noGrp="1"/>
          </p:cNvSpPr>
          <p:nvPr>
            <p:ph type="body" idx="1"/>
          </p:nvPr>
        </p:nvSpPr>
        <p:spPr>
          <a:xfrm>
            <a:off x="831850" y="4589463"/>
            <a:ext cx="10515600" cy="15003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000"/>
              </a:spcBef>
              <a:spcAft>
                <a:spcPts val="0"/>
              </a:spcAft>
              <a:buClr>
                <a:srgbClr val="888888"/>
              </a:buClr>
              <a:buSzPts val="2400"/>
              <a:buNone/>
              <a:defRPr sz="2400">
                <a:solidFill>
                  <a:srgbClr val="888888"/>
                </a:solidFill>
              </a:defRPr>
            </a:lvl1pPr>
            <a:lvl2pPr marL="914400" lvl="1" indent="-228600" algn="l" rtl="0">
              <a:lnSpc>
                <a:spcPct val="90000"/>
              </a:lnSpc>
              <a:spcBef>
                <a:spcPts val="500"/>
              </a:spcBef>
              <a:spcAft>
                <a:spcPts val="0"/>
              </a:spcAft>
              <a:buClr>
                <a:srgbClr val="888888"/>
              </a:buClr>
              <a:buSzPts val="2000"/>
              <a:buNone/>
              <a:defRPr sz="2000">
                <a:solidFill>
                  <a:srgbClr val="888888"/>
                </a:solidFill>
              </a:defRPr>
            </a:lvl2pPr>
            <a:lvl3pPr marL="1371600" lvl="2" indent="-228600" algn="l" rtl="0">
              <a:lnSpc>
                <a:spcPct val="90000"/>
              </a:lnSpc>
              <a:spcBef>
                <a:spcPts val="500"/>
              </a:spcBef>
              <a:spcAft>
                <a:spcPts val="0"/>
              </a:spcAft>
              <a:buClr>
                <a:srgbClr val="888888"/>
              </a:buClr>
              <a:buSzPts val="1800"/>
              <a:buNone/>
              <a:defRPr sz="1800">
                <a:solidFill>
                  <a:srgbClr val="888888"/>
                </a:solidFill>
              </a:defRPr>
            </a:lvl3pPr>
            <a:lvl4pPr marL="1828800" lvl="3" indent="-228600" algn="l" rtl="0">
              <a:lnSpc>
                <a:spcPct val="90000"/>
              </a:lnSpc>
              <a:spcBef>
                <a:spcPts val="500"/>
              </a:spcBef>
              <a:spcAft>
                <a:spcPts val="0"/>
              </a:spcAft>
              <a:buClr>
                <a:srgbClr val="888888"/>
              </a:buClr>
              <a:buSzPts val="1600"/>
              <a:buNone/>
              <a:defRPr sz="1600">
                <a:solidFill>
                  <a:srgbClr val="888888"/>
                </a:solidFill>
              </a:defRPr>
            </a:lvl4pPr>
            <a:lvl5pPr marL="2286000" lvl="4" indent="-228600" algn="l" rtl="0">
              <a:lnSpc>
                <a:spcPct val="90000"/>
              </a:lnSpc>
              <a:spcBef>
                <a:spcPts val="500"/>
              </a:spcBef>
              <a:spcAft>
                <a:spcPts val="0"/>
              </a:spcAft>
              <a:buClr>
                <a:srgbClr val="888888"/>
              </a:buClr>
              <a:buSzPts val="1600"/>
              <a:buNone/>
              <a:defRPr sz="1600">
                <a:solidFill>
                  <a:srgbClr val="888888"/>
                </a:solidFill>
              </a:defRPr>
            </a:lvl5pPr>
            <a:lvl6pPr marL="2743200" lvl="5" indent="-228600" algn="l" rtl="0">
              <a:lnSpc>
                <a:spcPct val="90000"/>
              </a:lnSpc>
              <a:spcBef>
                <a:spcPts val="500"/>
              </a:spcBef>
              <a:spcAft>
                <a:spcPts val="0"/>
              </a:spcAft>
              <a:buClr>
                <a:srgbClr val="888888"/>
              </a:buClr>
              <a:buSzPts val="1600"/>
              <a:buNone/>
              <a:defRPr sz="1600">
                <a:solidFill>
                  <a:srgbClr val="888888"/>
                </a:solidFill>
              </a:defRPr>
            </a:lvl6pPr>
            <a:lvl7pPr marL="3200400" lvl="6" indent="-228600" algn="l" rtl="0">
              <a:lnSpc>
                <a:spcPct val="90000"/>
              </a:lnSpc>
              <a:spcBef>
                <a:spcPts val="500"/>
              </a:spcBef>
              <a:spcAft>
                <a:spcPts val="0"/>
              </a:spcAft>
              <a:buClr>
                <a:srgbClr val="888888"/>
              </a:buClr>
              <a:buSzPts val="1600"/>
              <a:buNone/>
              <a:defRPr sz="1600">
                <a:solidFill>
                  <a:srgbClr val="888888"/>
                </a:solidFill>
              </a:defRPr>
            </a:lvl7pPr>
            <a:lvl8pPr marL="3657600" lvl="7" indent="-228600" algn="l" rtl="0">
              <a:lnSpc>
                <a:spcPct val="90000"/>
              </a:lnSpc>
              <a:spcBef>
                <a:spcPts val="500"/>
              </a:spcBef>
              <a:spcAft>
                <a:spcPts val="0"/>
              </a:spcAft>
              <a:buClr>
                <a:srgbClr val="888888"/>
              </a:buClr>
              <a:buSzPts val="1600"/>
              <a:buNone/>
              <a:defRPr sz="1600">
                <a:solidFill>
                  <a:srgbClr val="888888"/>
                </a:solidFill>
              </a:defRPr>
            </a:lvl8pPr>
            <a:lvl9pPr marL="4114800" lvl="8" indent="-228600" algn="l" rtl="0">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83" name="Google Shape;83;p5"/>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4" name="Google Shape;84;p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5" name="Google Shape;85;p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6"/>
        <p:cNvGrpSpPr/>
        <p:nvPr/>
      </p:nvGrpSpPr>
      <p:grpSpPr>
        <a:xfrm>
          <a:off x="0" y="0"/>
          <a:ext cx="0" cy="0"/>
          <a:chOff x="0" y="0"/>
          <a:chExt cx="0" cy="0"/>
        </a:xfrm>
      </p:grpSpPr>
      <p:sp>
        <p:nvSpPr>
          <p:cNvPr id="87" name="Google Shape;87;p6"/>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8" name="Google Shape;88;p6"/>
          <p:cNvSpPr txBox="1">
            <a:spLocks noGrp="1"/>
          </p:cNvSpPr>
          <p:nvPr>
            <p:ph type="body" idx="1"/>
          </p:nvPr>
        </p:nvSpPr>
        <p:spPr>
          <a:xfrm>
            <a:off x="838200" y="1825625"/>
            <a:ext cx="5181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9" name="Google Shape;89;p6"/>
          <p:cNvSpPr txBox="1">
            <a:spLocks noGrp="1"/>
          </p:cNvSpPr>
          <p:nvPr>
            <p:ph type="body" idx="2"/>
          </p:nvPr>
        </p:nvSpPr>
        <p:spPr>
          <a:xfrm>
            <a:off x="6172200" y="1825625"/>
            <a:ext cx="5181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90" name="Google Shape;90;p6"/>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1" name="Google Shape;91;p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2" name="Google Shape;92;p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3"/>
        <p:cNvGrpSpPr/>
        <p:nvPr/>
      </p:nvGrpSpPr>
      <p:grpSpPr>
        <a:xfrm>
          <a:off x="0" y="0"/>
          <a:ext cx="0" cy="0"/>
          <a:chOff x="0" y="0"/>
          <a:chExt cx="0" cy="0"/>
        </a:xfrm>
      </p:grpSpPr>
      <p:sp>
        <p:nvSpPr>
          <p:cNvPr id="94" name="Google Shape;94;p7"/>
          <p:cNvSpPr txBox="1">
            <a:spLocks noGrp="1"/>
          </p:cNvSpPr>
          <p:nvPr>
            <p:ph type="title"/>
          </p:nvPr>
        </p:nvSpPr>
        <p:spPr>
          <a:xfrm>
            <a:off x="839788"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5" name="Google Shape;95;p7"/>
          <p:cNvSpPr txBox="1">
            <a:spLocks noGrp="1"/>
          </p:cNvSpPr>
          <p:nvPr>
            <p:ph type="body" idx="1"/>
          </p:nvPr>
        </p:nvSpPr>
        <p:spPr>
          <a:xfrm>
            <a:off x="839788" y="1681163"/>
            <a:ext cx="5157900" cy="823800"/>
          </a:xfrm>
          <a:prstGeom prst="rect">
            <a:avLst/>
          </a:prstGeom>
          <a:noFill/>
          <a:ln>
            <a:noFill/>
          </a:ln>
        </p:spPr>
        <p:txBody>
          <a:bodyPr spcFirstLastPara="1" wrap="square" lIns="91425" tIns="45700" rIns="91425" bIns="45700" anchor="b" anchorCtr="0">
            <a:normAutofit/>
          </a:bodyPr>
          <a:lstStyle>
            <a:lvl1pPr marL="457200" lvl="0" indent="-228600" algn="l" rtl="0">
              <a:lnSpc>
                <a:spcPct val="90000"/>
              </a:lnSpc>
              <a:spcBef>
                <a:spcPts val="1000"/>
              </a:spcBef>
              <a:spcAft>
                <a:spcPts val="0"/>
              </a:spcAft>
              <a:buClr>
                <a:schemeClr val="dk1"/>
              </a:buClr>
              <a:buSzPts val="2400"/>
              <a:buNone/>
              <a:defRPr sz="2400" b="1"/>
            </a:lvl1pPr>
            <a:lvl2pPr marL="914400" lvl="1" indent="-228600" algn="l" rtl="0">
              <a:lnSpc>
                <a:spcPct val="90000"/>
              </a:lnSpc>
              <a:spcBef>
                <a:spcPts val="500"/>
              </a:spcBef>
              <a:spcAft>
                <a:spcPts val="0"/>
              </a:spcAft>
              <a:buClr>
                <a:schemeClr val="dk1"/>
              </a:buClr>
              <a:buSzPts val="2000"/>
              <a:buNone/>
              <a:defRPr sz="2000" b="1"/>
            </a:lvl2pPr>
            <a:lvl3pPr marL="1371600" lvl="2" indent="-228600" algn="l" rtl="0">
              <a:lnSpc>
                <a:spcPct val="90000"/>
              </a:lnSpc>
              <a:spcBef>
                <a:spcPts val="500"/>
              </a:spcBef>
              <a:spcAft>
                <a:spcPts val="0"/>
              </a:spcAft>
              <a:buClr>
                <a:schemeClr val="dk1"/>
              </a:buClr>
              <a:buSzPts val="1800"/>
              <a:buNone/>
              <a:defRPr sz="1800" b="1"/>
            </a:lvl3pPr>
            <a:lvl4pPr marL="1828800" lvl="3" indent="-228600" algn="l" rtl="0">
              <a:lnSpc>
                <a:spcPct val="90000"/>
              </a:lnSpc>
              <a:spcBef>
                <a:spcPts val="500"/>
              </a:spcBef>
              <a:spcAft>
                <a:spcPts val="0"/>
              </a:spcAft>
              <a:buClr>
                <a:schemeClr val="dk1"/>
              </a:buClr>
              <a:buSzPts val="1600"/>
              <a:buNone/>
              <a:defRPr sz="1600" b="1"/>
            </a:lvl4pPr>
            <a:lvl5pPr marL="2286000" lvl="4" indent="-228600" algn="l" rtl="0">
              <a:lnSpc>
                <a:spcPct val="90000"/>
              </a:lnSpc>
              <a:spcBef>
                <a:spcPts val="500"/>
              </a:spcBef>
              <a:spcAft>
                <a:spcPts val="0"/>
              </a:spcAft>
              <a:buClr>
                <a:schemeClr val="dk1"/>
              </a:buClr>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96" name="Google Shape;96;p7"/>
          <p:cNvSpPr txBox="1">
            <a:spLocks noGrp="1"/>
          </p:cNvSpPr>
          <p:nvPr>
            <p:ph type="body" idx="2"/>
          </p:nvPr>
        </p:nvSpPr>
        <p:spPr>
          <a:xfrm>
            <a:off x="839788" y="2505075"/>
            <a:ext cx="5157900" cy="36846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97" name="Google Shape;97;p7"/>
          <p:cNvSpPr txBox="1">
            <a:spLocks noGrp="1"/>
          </p:cNvSpPr>
          <p:nvPr>
            <p:ph type="body" idx="3"/>
          </p:nvPr>
        </p:nvSpPr>
        <p:spPr>
          <a:xfrm>
            <a:off x="6172200" y="1681163"/>
            <a:ext cx="5183100" cy="823800"/>
          </a:xfrm>
          <a:prstGeom prst="rect">
            <a:avLst/>
          </a:prstGeom>
          <a:noFill/>
          <a:ln>
            <a:noFill/>
          </a:ln>
        </p:spPr>
        <p:txBody>
          <a:bodyPr spcFirstLastPara="1" wrap="square" lIns="91425" tIns="45700" rIns="91425" bIns="45700" anchor="b" anchorCtr="0">
            <a:normAutofit/>
          </a:bodyPr>
          <a:lstStyle>
            <a:lvl1pPr marL="457200" lvl="0" indent="-228600" algn="l" rtl="0">
              <a:lnSpc>
                <a:spcPct val="90000"/>
              </a:lnSpc>
              <a:spcBef>
                <a:spcPts val="1000"/>
              </a:spcBef>
              <a:spcAft>
                <a:spcPts val="0"/>
              </a:spcAft>
              <a:buClr>
                <a:schemeClr val="dk1"/>
              </a:buClr>
              <a:buSzPts val="2400"/>
              <a:buNone/>
              <a:defRPr sz="2400" b="1"/>
            </a:lvl1pPr>
            <a:lvl2pPr marL="914400" lvl="1" indent="-228600" algn="l" rtl="0">
              <a:lnSpc>
                <a:spcPct val="90000"/>
              </a:lnSpc>
              <a:spcBef>
                <a:spcPts val="500"/>
              </a:spcBef>
              <a:spcAft>
                <a:spcPts val="0"/>
              </a:spcAft>
              <a:buClr>
                <a:schemeClr val="dk1"/>
              </a:buClr>
              <a:buSzPts val="2000"/>
              <a:buNone/>
              <a:defRPr sz="2000" b="1"/>
            </a:lvl2pPr>
            <a:lvl3pPr marL="1371600" lvl="2" indent="-228600" algn="l" rtl="0">
              <a:lnSpc>
                <a:spcPct val="90000"/>
              </a:lnSpc>
              <a:spcBef>
                <a:spcPts val="500"/>
              </a:spcBef>
              <a:spcAft>
                <a:spcPts val="0"/>
              </a:spcAft>
              <a:buClr>
                <a:schemeClr val="dk1"/>
              </a:buClr>
              <a:buSzPts val="1800"/>
              <a:buNone/>
              <a:defRPr sz="1800" b="1"/>
            </a:lvl3pPr>
            <a:lvl4pPr marL="1828800" lvl="3" indent="-228600" algn="l" rtl="0">
              <a:lnSpc>
                <a:spcPct val="90000"/>
              </a:lnSpc>
              <a:spcBef>
                <a:spcPts val="500"/>
              </a:spcBef>
              <a:spcAft>
                <a:spcPts val="0"/>
              </a:spcAft>
              <a:buClr>
                <a:schemeClr val="dk1"/>
              </a:buClr>
              <a:buSzPts val="1600"/>
              <a:buNone/>
              <a:defRPr sz="1600" b="1"/>
            </a:lvl4pPr>
            <a:lvl5pPr marL="2286000" lvl="4" indent="-228600" algn="l" rtl="0">
              <a:lnSpc>
                <a:spcPct val="90000"/>
              </a:lnSpc>
              <a:spcBef>
                <a:spcPts val="500"/>
              </a:spcBef>
              <a:spcAft>
                <a:spcPts val="0"/>
              </a:spcAft>
              <a:buClr>
                <a:schemeClr val="dk1"/>
              </a:buClr>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98" name="Google Shape;98;p7"/>
          <p:cNvSpPr txBox="1">
            <a:spLocks noGrp="1"/>
          </p:cNvSpPr>
          <p:nvPr>
            <p:ph type="body" idx="4"/>
          </p:nvPr>
        </p:nvSpPr>
        <p:spPr>
          <a:xfrm>
            <a:off x="6172200" y="2505075"/>
            <a:ext cx="5183100" cy="36846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99" name="Google Shape;99;p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0" name="Google Shape;100;p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1" name="Google Shape;101;p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2"/>
        <p:cNvGrpSpPr/>
        <p:nvPr/>
      </p:nvGrpSpPr>
      <p:grpSpPr>
        <a:xfrm>
          <a:off x="0" y="0"/>
          <a:ext cx="0" cy="0"/>
          <a:chOff x="0" y="0"/>
          <a:chExt cx="0" cy="0"/>
        </a:xfrm>
      </p:grpSpPr>
      <p:sp>
        <p:nvSpPr>
          <p:cNvPr id="103" name="Google Shape;103;p8"/>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4" name="Google Shape;104;p8"/>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5" name="Google Shape;105;p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6" name="Google Shape;106;p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7"/>
        <p:cNvGrpSpPr/>
        <p:nvPr/>
      </p:nvGrpSpPr>
      <p:grpSpPr>
        <a:xfrm>
          <a:off x="0" y="0"/>
          <a:ext cx="0" cy="0"/>
          <a:chOff x="0" y="0"/>
          <a:chExt cx="0" cy="0"/>
        </a:xfrm>
      </p:grpSpPr>
      <p:sp>
        <p:nvSpPr>
          <p:cNvPr id="108" name="Google Shape;108;p9"/>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dk1"/>
              </a:buClr>
              <a:buSzPts val="3200"/>
              <a:buFont typeface="Calibri"/>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9" name="Google Shape;109;p9"/>
          <p:cNvSpPr txBox="1">
            <a:spLocks noGrp="1"/>
          </p:cNvSpPr>
          <p:nvPr>
            <p:ph type="body" idx="1"/>
          </p:nvPr>
        </p:nvSpPr>
        <p:spPr>
          <a:xfrm>
            <a:off x="5183188" y="987425"/>
            <a:ext cx="6172200" cy="4873500"/>
          </a:xfrm>
          <a:prstGeom prst="rect">
            <a:avLst/>
          </a:prstGeom>
          <a:noFill/>
          <a:ln>
            <a:noFill/>
          </a:ln>
        </p:spPr>
        <p:txBody>
          <a:bodyPr spcFirstLastPara="1" wrap="square" lIns="91425" tIns="45700" rIns="91425" bIns="45700" anchor="t" anchorCtr="0">
            <a:normAutofit/>
          </a:bodyPr>
          <a:lstStyle>
            <a:lvl1pPr marL="457200" lvl="0" indent="-431800" algn="l" rtl="0">
              <a:lnSpc>
                <a:spcPct val="90000"/>
              </a:lnSpc>
              <a:spcBef>
                <a:spcPts val="1000"/>
              </a:spcBef>
              <a:spcAft>
                <a:spcPts val="0"/>
              </a:spcAft>
              <a:buClr>
                <a:schemeClr val="dk1"/>
              </a:buClr>
              <a:buSzPts val="3200"/>
              <a:buChar char="•"/>
              <a:defRPr sz="3200"/>
            </a:lvl1pPr>
            <a:lvl2pPr marL="914400" lvl="1" indent="-406400" algn="l" rtl="0">
              <a:lnSpc>
                <a:spcPct val="90000"/>
              </a:lnSpc>
              <a:spcBef>
                <a:spcPts val="500"/>
              </a:spcBef>
              <a:spcAft>
                <a:spcPts val="0"/>
              </a:spcAft>
              <a:buClr>
                <a:schemeClr val="dk1"/>
              </a:buClr>
              <a:buSzPts val="2800"/>
              <a:buChar char="•"/>
              <a:defRPr sz="2800"/>
            </a:lvl2pPr>
            <a:lvl3pPr marL="1371600" lvl="2" indent="-381000" algn="l" rtl="0">
              <a:lnSpc>
                <a:spcPct val="90000"/>
              </a:lnSpc>
              <a:spcBef>
                <a:spcPts val="500"/>
              </a:spcBef>
              <a:spcAft>
                <a:spcPts val="0"/>
              </a:spcAft>
              <a:buClr>
                <a:schemeClr val="dk1"/>
              </a:buClr>
              <a:buSzPts val="2400"/>
              <a:buChar char="•"/>
              <a:defRPr sz="2400"/>
            </a:lvl3pPr>
            <a:lvl4pPr marL="1828800" lvl="3" indent="-355600" algn="l" rtl="0">
              <a:lnSpc>
                <a:spcPct val="90000"/>
              </a:lnSpc>
              <a:spcBef>
                <a:spcPts val="500"/>
              </a:spcBef>
              <a:spcAft>
                <a:spcPts val="0"/>
              </a:spcAft>
              <a:buClr>
                <a:schemeClr val="dk1"/>
              </a:buClr>
              <a:buSzPts val="2000"/>
              <a:buChar char="•"/>
              <a:defRPr sz="2000"/>
            </a:lvl4pPr>
            <a:lvl5pPr marL="2286000" lvl="4" indent="-355600" algn="l" rtl="0">
              <a:lnSpc>
                <a:spcPct val="90000"/>
              </a:lnSpc>
              <a:spcBef>
                <a:spcPts val="500"/>
              </a:spcBef>
              <a:spcAft>
                <a:spcPts val="0"/>
              </a:spcAft>
              <a:buClr>
                <a:schemeClr val="dk1"/>
              </a:buClr>
              <a:buSzPts val="2000"/>
              <a:buChar char="•"/>
              <a:defRPr sz="2000"/>
            </a:lvl5pPr>
            <a:lvl6pPr marL="2743200" lvl="5" indent="-355600" algn="l" rtl="0">
              <a:lnSpc>
                <a:spcPct val="90000"/>
              </a:lnSpc>
              <a:spcBef>
                <a:spcPts val="500"/>
              </a:spcBef>
              <a:spcAft>
                <a:spcPts val="0"/>
              </a:spcAft>
              <a:buClr>
                <a:schemeClr val="dk1"/>
              </a:buClr>
              <a:buSzPts val="2000"/>
              <a:buChar char="•"/>
              <a:defRPr sz="2000"/>
            </a:lvl6pPr>
            <a:lvl7pPr marL="3200400" lvl="6" indent="-355600" algn="l" rtl="0">
              <a:lnSpc>
                <a:spcPct val="90000"/>
              </a:lnSpc>
              <a:spcBef>
                <a:spcPts val="500"/>
              </a:spcBef>
              <a:spcAft>
                <a:spcPts val="0"/>
              </a:spcAft>
              <a:buClr>
                <a:schemeClr val="dk1"/>
              </a:buClr>
              <a:buSzPts val="2000"/>
              <a:buChar char="•"/>
              <a:defRPr sz="2000"/>
            </a:lvl7pPr>
            <a:lvl8pPr marL="3657600" lvl="7" indent="-355600" algn="l" rtl="0">
              <a:lnSpc>
                <a:spcPct val="90000"/>
              </a:lnSpc>
              <a:spcBef>
                <a:spcPts val="500"/>
              </a:spcBef>
              <a:spcAft>
                <a:spcPts val="0"/>
              </a:spcAft>
              <a:buClr>
                <a:schemeClr val="dk1"/>
              </a:buClr>
              <a:buSzPts val="2000"/>
              <a:buChar char="•"/>
              <a:defRPr sz="2000"/>
            </a:lvl8pPr>
            <a:lvl9pPr marL="4114800" lvl="8" indent="-355600" algn="l" rtl="0">
              <a:lnSpc>
                <a:spcPct val="90000"/>
              </a:lnSpc>
              <a:spcBef>
                <a:spcPts val="500"/>
              </a:spcBef>
              <a:spcAft>
                <a:spcPts val="0"/>
              </a:spcAft>
              <a:buClr>
                <a:schemeClr val="dk1"/>
              </a:buClr>
              <a:buSzPts val="2000"/>
              <a:buChar char="•"/>
              <a:defRPr sz="2000"/>
            </a:lvl9pPr>
          </a:lstStyle>
          <a:p>
            <a:endParaRPr/>
          </a:p>
        </p:txBody>
      </p:sp>
      <p:sp>
        <p:nvSpPr>
          <p:cNvPr id="110" name="Google Shape;110;p9"/>
          <p:cNvSpPr txBox="1">
            <a:spLocks noGrp="1"/>
          </p:cNvSpPr>
          <p:nvPr>
            <p:ph type="body" idx="2"/>
          </p:nvPr>
        </p:nvSpPr>
        <p:spPr>
          <a:xfrm>
            <a:off x="839788" y="2057400"/>
            <a:ext cx="3932100" cy="38115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000"/>
              </a:spcBef>
              <a:spcAft>
                <a:spcPts val="0"/>
              </a:spcAft>
              <a:buClr>
                <a:schemeClr val="dk1"/>
              </a:buClr>
              <a:buSzPts val="1600"/>
              <a:buNone/>
              <a:defRPr sz="1600"/>
            </a:lvl1pPr>
            <a:lvl2pPr marL="914400" lvl="1" indent="-228600" algn="l" rtl="0">
              <a:lnSpc>
                <a:spcPct val="90000"/>
              </a:lnSpc>
              <a:spcBef>
                <a:spcPts val="500"/>
              </a:spcBef>
              <a:spcAft>
                <a:spcPts val="0"/>
              </a:spcAft>
              <a:buClr>
                <a:schemeClr val="dk1"/>
              </a:buClr>
              <a:buSzPts val="1400"/>
              <a:buNone/>
              <a:defRPr sz="1400"/>
            </a:lvl2pPr>
            <a:lvl3pPr marL="1371600" lvl="2" indent="-228600" algn="l" rtl="0">
              <a:lnSpc>
                <a:spcPct val="90000"/>
              </a:lnSpc>
              <a:spcBef>
                <a:spcPts val="500"/>
              </a:spcBef>
              <a:spcAft>
                <a:spcPts val="0"/>
              </a:spcAft>
              <a:buClr>
                <a:schemeClr val="dk1"/>
              </a:buClr>
              <a:buSzPts val="1200"/>
              <a:buNone/>
              <a:defRPr sz="1200"/>
            </a:lvl3pPr>
            <a:lvl4pPr marL="1828800" lvl="3" indent="-228600" algn="l" rtl="0">
              <a:lnSpc>
                <a:spcPct val="90000"/>
              </a:lnSpc>
              <a:spcBef>
                <a:spcPts val="500"/>
              </a:spcBef>
              <a:spcAft>
                <a:spcPts val="0"/>
              </a:spcAft>
              <a:buClr>
                <a:schemeClr val="dk1"/>
              </a:buClr>
              <a:buSzPts val="1000"/>
              <a:buNone/>
              <a:defRPr sz="1000"/>
            </a:lvl4pPr>
            <a:lvl5pPr marL="2286000" lvl="4" indent="-228600" algn="l" rtl="0">
              <a:lnSpc>
                <a:spcPct val="90000"/>
              </a:lnSpc>
              <a:spcBef>
                <a:spcPts val="500"/>
              </a:spcBef>
              <a:spcAft>
                <a:spcPts val="0"/>
              </a:spcAft>
              <a:buClr>
                <a:schemeClr val="dk1"/>
              </a:buClr>
              <a:buSzPts val="1000"/>
              <a:buNone/>
              <a:defRPr sz="1000"/>
            </a:lvl5pPr>
            <a:lvl6pPr marL="2743200" lvl="5" indent="-228600" algn="l" rtl="0">
              <a:lnSpc>
                <a:spcPct val="90000"/>
              </a:lnSpc>
              <a:spcBef>
                <a:spcPts val="500"/>
              </a:spcBef>
              <a:spcAft>
                <a:spcPts val="0"/>
              </a:spcAft>
              <a:buClr>
                <a:schemeClr val="dk1"/>
              </a:buClr>
              <a:buSzPts val="1000"/>
              <a:buNone/>
              <a:defRPr sz="1000"/>
            </a:lvl6pPr>
            <a:lvl7pPr marL="3200400" lvl="6" indent="-228600" algn="l" rtl="0">
              <a:lnSpc>
                <a:spcPct val="90000"/>
              </a:lnSpc>
              <a:spcBef>
                <a:spcPts val="500"/>
              </a:spcBef>
              <a:spcAft>
                <a:spcPts val="0"/>
              </a:spcAft>
              <a:buClr>
                <a:schemeClr val="dk1"/>
              </a:buClr>
              <a:buSzPts val="1000"/>
              <a:buNone/>
              <a:defRPr sz="1000"/>
            </a:lvl7pPr>
            <a:lvl8pPr marL="3657600" lvl="7" indent="-228600" algn="l" rtl="0">
              <a:lnSpc>
                <a:spcPct val="90000"/>
              </a:lnSpc>
              <a:spcBef>
                <a:spcPts val="500"/>
              </a:spcBef>
              <a:spcAft>
                <a:spcPts val="0"/>
              </a:spcAft>
              <a:buClr>
                <a:schemeClr val="dk1"/>
              </a:buClr>
              <a:buSzPts val="1000"/>
              <a:buNone/>
              <a:defRPr sz="1000"/>
            </a:lvl8pPr>
            <a:lvl9pPr marL="4114800" lvl="8" indent="-228600" algn="l" rtl="0">
              <a:lnSpc>
                <a:spcPct val="90000"/>
              </a:lnSpc>
              <a:spcBef>
                <a:spcPts val="500"/>
              </a:spcBef>
              <a:spcAft>
                <a:spcPts val="0"/>
              </a:spcAft>
              <a:buClr>
                <a:schemeClr val="dk1"/>
              </a:buClr>
              <a:buSzPts val="1000"/>
              <a:buNone/>
              <a:defRPr sz="1000"/>
            </a:lvl9pPr>
          </a:lstStyle>
          <a:p>
            <a:endParaRPr/>
          </a:p>
        </p:txBody>
      </p:sp>
      <p:sp>
        <p:nvSpPr>
          <p:cNvPr id="111" name="Google Shape;111;p9"/>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2" name="Google Shape;112;p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3" name="Google Shape;113;p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4"/>
        <p:cNvGrpSpPr/>
        <p:nvPr/>
      </p:nvGrpSpPr>
      <p:grpSpPr>
        <a:xfrm>
          <a:off x="0" y="0"/>
          <a:ext cx="0" cy="0"/>
          <a:chOff x="0" y="0"/>
          <a:chExt cx="0" cy="0"/>
        </a:xfrm>
      </p:grpSpPr>
      <p:sp>
        <p:nvSpPr>
          <p:cNvPr id="115" name="Google Shape;115;p10"/>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dk1"/>
              </a:buClr>
              <a:buSzPts val="3200"/>
              <a:buFont typeface="Calibri"/>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6" name="Google Shape;116;p10"/>
          <p:cNvSpPr>
            <a:spLocks noGrp="1"/>
          </p:cNvSpPr>
          <p:nvPr>
            <p:ph type="pic" idx="2"/>
          </p:nvPr>
        </p:nvSpPr>
        <p:spPr>
          <a:xfrm>
            <a:off x="5183188" y="987425"/>
            <a:ext cx="6172200" cy="4873500"/>
          </a:xfrm>
          <a:prstGeom prst="rect">
            <a:avLst/>
          </a:prstGeom>
          <a:noFill/>
          <a:ln>
            <a:noFill/>
          </a:ln>
        </p:spPr>
      </p:sp>
      <p:sp>
        <p:nvSpPr>
          <p:cNvPr id="117" name="Google Shape;117;p10"/>
          <p:cNvSpPr txBox="1">
            <a:spLocks noGrp="1"/>
          </p:cNvSpPr>
          <p:nvPr>
            <p:ph type="body" idx="1"/>
          </p:nvPr>
        </p:nvSpPr>
        <p:spPr>
          <a:xfrm>
            <a:off x="839788" y="2057400"/>
            <a:ext cx="3932100" cy="38115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000"/>
              </a:spcBef>
              <a:spcAft>
                <a:spcPts val="0"/>
              </a:spcAft>
              <a:buClr>
                <a:schemeClr val="dk1"/>
              </a:buClr>
              <a:buSzPts val="1600"/>
              <a:buNone/>
              <a:defRPr sz="1600"/>
            </a:lvl1pPr>
            <a:lvl2pPr marL="914400" lvl="1" indent="-228600" algn="l" rtl="0">
              <a:lnSpc>
                <a:spcPct val="90000"/>
              </a:lnSpc>
              <a:spcBef>
                <a:spcPts val="500"/>
              </a:spcBef>
              <a:spcAft>
                <a:spcPts val="0"/>
              </a:spcAft>
              <a:buClr>
                <a:schemeClr val="dk1"/>
              </a:buClr>
              <a:buSzPts val="1400"/>
              <a:buNone/>
              <a:defRPr sz="1400"/>
            </a:lvl2pPr>
            <a:lvl3pPr marL="1371600" lvl="2" indent="-228600" algn="l" rtl="0">
              <a:lnSpc>
                <a:spcPct val="90000"/>
              </a:lnSpc>
              <a:spcBef>
                <a:spcPts val="500"/>
              </a:spcBef>
              <a:spcAft>
                <a:spcPts val="0"/>
              </a:spcAft>
              <a:buClr>
                <a:schemeClr val="dk1"/>
              </a:buClr>
              <a:buSzPts val="1200"/>
              <a:buNone/>
              <a:defRPr sz="1200"/>
            </a:lvl3pPr>
            <a:lvl4pPr marL="1828800" lvl="3" indent="-228600" algn="l" rtl="0">
              <a:lnSpc>
                <a:spcPct val="90000"/>
              </a:lnSpc>
              <a:spcBef>
                <a:spcPts val="500"/>
              </a:spcBef>
              <a:spcAft>
                <a:spcPts val="0"/>
              </a:spcAft>
              <a:buClr>
                <a:schemeClr val="dk1"/>
              </a:buClr>
              <a:buSzPts val="1000"/>
              <a:buNone/>
              <a:defRPr sz="1000"/>
            </a:lvl4pPr>
            <a:lvl5pPr marL="2286000" lvl="4" indent="-228600" algn="l" rtl="0">
              <a:lnSpc>
                <a:spcPct val="90000"/>
              </a:lnSpc>
              <a:spcBef>
                <a:spcPts val="500"/>
              </a:spcBef>
              <a:spcAft>
                <a:spcPts val="0"/>
              </a:spcAft>
              <a:buClr>
                <a:schemeClr val="dk1"/>
              </a:buClr>
              <a:buSzPts val="1000"/>
              <a:buNone/>
              <a:defRPr sz="1000"/>
            </a:lvl5pPr>
            <a:lvl6pPr marL="2743200" lvl="5" indent="-228600" algn="l" rtl="0">
              <a:lnSpc>
                <a:spcPct val="90000"/>
              </a:lnSpc>
              <a:spcBef>
                <a:spcPts val="500"/>
              </a:spcBef>
              <a:spcAft>
                <a:spcPts val="0"/>
              </a:spcAft>
              <a:buClr>
                <a:schemeClr val="dk1"/>
              </a:buClr>
              <a:buSzPts val="1000"/>
              <a:buNone/>
              <a:defRPr sz="1000"/>
            </a:lvl6pPr>
            <a:lvl7pPr marL="3200400" lvl="6" indent="-228600" algn="l" rtl="0">
              <a:lnSpc>
                <a:spcPct val="90000"/>
              </a:lnSpc>
              <a:spcBef>
                <a:spcPts val="500"/>
              </a:spcBef>
              <a:spcAft>
                <a:spcPts val="0"/>
              </a:spcAft>
              <a:buClr>
                <a:schemeClr val="dk1"/>
              </a:buClr>
              <a:buSzPts val="1000"/>
              <a:buNone/>
              <a:defRPr sz="1000"/>
            </a:lvl7pPr>
            <a:lvl8pPr marL="3657600" lvl="7" indent="-228600" algn="l" rtl="0">
              <a:lnSpc>
                <a:spcPct val="90000"/>
              </a:lnSpc>
              <a:spcBef>
                <a:spcPts val="500"/>
              </a:spcBef>
              <a:spcAft>
                <a:spcPts val="0"/>
              </a:spcAft>
              <a:buClr>
                <a:schemeClr val="dk1"/>
              </a:buClr>
              <a:buSzPts val="1000"/>
              <a:buNone/>
              <a:defRPr sz="1000"/>
            </a:lvl8pPr>
            <a:lvl9pPr marL="4114800" lvl="8" indent="-228600" algn="l" rtl="0">
              <a:lnSpc>
                <a:spcPct val="90000"/>
              </a:lnSpc>
              <a:spcBef>
                <a:spcPts val="500"/>
              </a:spcBef>
              <a:spcAft>
                <a:spcPts val="0"/>
              </a:spcAft>
              <a:buClr>
                <a:schemeClr val="dk1"/>
              </a:buClr>
              <a:buSzPts val="1000"/>
              <a:buNone/>
              <a:defRPr sz="1000"/>
            </a:lvl9pPr>
          </a:lstStyle>
          <a:p>
            <a:endParaRPr/>
          </a:p>
        </p:txBody>
      </p:sp>
      <p:sp>
        <p:nvSpPr>
          <p:cNvPr id="118" name="Google Shape;118;p10"/>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9" name="Google Shape;119;p1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0" name="Google Shape;120;p1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8"/>
        <p:cNvGrpSpPr/>
        <p:nvPr/>
      </p:nvGrpSpPr>
      <p:grpSpPr>
        <a:xfrm>
          <a:off x="0" y="0"/>
          <a:ext cx="0" cy="0"/>
          <a:chOff x="0" y="0"/>
          <a:chExt cx="0" cy="0"/>
        </a:xfrm>
      </p:grpSpPr>
      <p:sp>
        <p:nvSpPr>
          <p:cNvPr id="59" name="Google Shape;59;p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0" name="Google Shape;60;p1"/>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1" name="Google Shape;61;p1"/>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2" name="Google Shape;62;p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7"/>
        <p:cNvGrpSpPr/>
        <p:nvPr/>
      </p:nvGrpSpPr>
      <p:grpSpPr>
        <a:xfrm>
          <a:off x="0" y="0"/>
          <a:ext cx="0" cy="0"/>
          <a:chOff x="0" y="0"/>
          <a:chExt cx="0" cy="0"/>
        </a:xfrm>
      </p:grpSpPr>
      <p:sp>
        <p:nvSpPr>
          <p:cNvPr id="138" name="Google Shape;138;p13"/>
          <p:cNvSpPr/>
          <p:nvPr/>
        </p:nvSpPr>
        <p:spPr>
          <a:xfrm>
            <a:off x="-1"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0" name="Google Shape;140;p13"/>
          <p:cNvSpPr txBox="1">
            <a:spLocks noGrp="1"/>
          </p:cNvSpPr>
          <p:nvPr>
            <p:ph type="ctrTitle"/>
          </p:nvPr>
        </p:nvSpPr>
        <p:spPr>
          <a:xfrm>
            <a:off x="1463040" y="685797"/>
            <a:ext cx="5029200" cy="28242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GB" sz="3100" b="1" dirty="0">
                <a:latin typeface="Calibri"/>
                <a:ea typeface="Calibri"/>
                <a:cs typeface="Calibri"/>
                <a:sym typeface="Calibri"/>
              </a:rPr>
              <a:t>Entrepreneurial Learning in Informal Apprenticeship Programmes:</a:t>
            </a:r>
            <a:br>
              <a:rPr lang="en-GB" sz="3100" b="1" dirty="0">
                <a:latin typeface="Calibri"/>
                <a:ea typeface="Calibri"/>
                <a:cs typeface="Calibri"/>
                <a:sym typeface="Calibri"/>
              </a:rPr>
            </a:br>
            <a:r>
              <a:rPr lang="en-GB" sz="3100" b="1" dirty="0">
                <a:latin typeface="Calibri"/>
                <a:ea typeface="Calibri"/>
                <a:cs typeface="Calibri"/>
                <a:sym typeface="Calibri"/>
              </a:rPr>
              <a:t>Exploring the Learning Process of the Igbo Apprenticeship System (IAS) in</a:t>
            </a:r>
            <a:br>
              <a:rPr lang="en-GB" sz="3100" b="1" dirty="0">
                <a:latin typeface="Calibri"/>
                <a:ea typeface="Calibri"/>
                <a:cs typeface="Calibri"/>
                <a:sym typeface="Calibri"/>
              </a:rPr>
            </a:br>
            <a:r>
              <a:rPr lang="en-GB" sz="3100" b="1" dirty="0">
                <a:latin typeface="Calibri"/>
                <a:ea typeface="Calibri"/>
                <a:cs typeface="Calibri"/>
                <a:sym typeface="Calibri"/>
              </a:rPr>
              <a:t>Nigeria</a:t>
            </a:r>
            <a:endParaRPr sz="3100" dirty="0"/>
          </a:p>
        </p:txBody>
      </p:sp>
      <p:sp>
        <p:nvSpPr>
          <p:cNvPr id="141" name="Google Shape;141;p13"/>
          <p:cNvSpPr txBox="1">
            <a:spLocks noGrp="1"/>
          </p:cNvSpPr>
          <p:nvPr>
            <p:ph type="subTitle" idx="1"/>
          </p:nvPr>
        </p:nvSpPr>
        <p:spPr>
          <a:xfrm>
            <a:off x="0" y="4820276"/>
            <a:ext cx="7634400" cy="9198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200"/>
              <a:buNone/>
            </a:pPr>
            <a:r>
              <a:rPr lang="en-GB" sz="2200" dirty="0">
                <a:latin typeface="EB Garamond"/>
                <a:ea typeface="EB Garamond"/>
                <a:cs typeface="EB Garamond"/>
                <a:sym typeface="EB Garamond"/>
              </a:rPr>
              <a:t>Bridget Irene, Joan Lockyer, </a:t>
            </a:r>
            <a:r>
              <a:rPr lang="en-GB" sz="2200" dirty="0" err="1">
                <a:latin typeface="EB Garamond"/>
                <a:ea typeface="EB Garamond"/>
                <a:cs typeface="EB Garamond"/>
                <a:sym typeface="EB Garamond"/>
              </a:rPr>
              <a:t>Chioma</a:t>
            </a:r>
            <a:r>
              <a:rPr lang="en-GB" sz="2200" dirty="0">
                <a:latin typeface="EB Garamond"/>
                <a:ea typeface="EB Garamond"/>
                <a:cs typeface="EB Garamond"/>
                <a:sym typeface="EB Garamond"/>
              </a:rPr>
              <a:t> </a:t>
            </a:r>
            <a:r>
              <a:rPr lang="en-GB" sz="2200" dirty="0" err="1">
                <a:latin typeface="EB Garamond"/>
                <a:ea typeface="EB Garamond"/>
                <a:cs typeface="EB Garamond"/>
                <a:sym typeface="EB Garamond"/>
              </a:rPr>
              <a:t>Onoshakpor</a:t>
            </a:r>
            <a:r>
              <a:rPr lang="en-GB" sz="2200" dirty="0">
                <a:latin typeface="EB Garamond"/>
                <a:ea typeface="EB Garamond"/>
                <a:cs typeface="EB Garamond"/>
                <a:sym typeface="EB Garamond"/>
              </a:rPr>
              <a:t>, Eunice </a:t>
            </a:r>
            <a:r>
              <a:rPr lang="en-GB" sz="2200" dirty="0" err="1">
                <a:latin typeface="EB Garamond"/>
                <a:ea typeface="EB Garamond"/>
                <a:cs typeface="EB Garamond"/>
                <a:sym typeface="EB Garamond"/>
              </a:rPr>
              <a:t>Oluwakemi</a:t>
            </a:r>
            <a:r>
              <a:rPr lang="en-GB" sz="2200">
                <a:latin typeface="EB Garamond"/>
                <a:ea typeface="EB Garamond"/>
                <a:cs typeface="EB Garamond"/>
                <a:sym typeface="EB Garamond"/>
              </a:rPr>
              <a:t> Chukwuma-Nwuba</a:t>
            </a:r>
            <a:r>
              <a:rPr lang="en-GB" sz="2200" dirty="0">
                <a:latin typeface="EB Garamond"/>
                <a:ea typeface="EB Garamond"/>
                <a:cs typeface="EB Garamond"/>
                <a:sym typeface="EB Garamond"/>
              </a:rPr>
              <a:t>, Siona Cynthia </a:t>
            </a:r>
            <a:r>
              <a:rPr lang="en-GB" sz="2200" dirty="0" err="1">
                <a:latin typeface="EB Garamond"/>
                <a:ea typeface="EB Garamond"/>
                <a:cs typeface="EB Garamond"/>
                <a:sym typeface="EB Garamond"/>
              </a:rPr>
              <a:t>Ndeh</a:t>
            </a:r>
            <a:endParaRPr sz="2200" b="1" dirty="0"/>
          </a:p>
        </p:txBody>
      </p:sp>
      <p:sp>
        <p:nvSpPr>
          <p:cNvPr id="142" name="Google Shape;142;p13"/>
          <p:cNvSpPr/>
          <p:nvPr/>
        </p:nvSpPr>
        <p:spPr>
          <a:xfrm>
            <a:off x="1159764" y="685797"/>
            <a:ext cx="118800" cy="15504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3" name="Google Shape;143;p13"/>
          <p:cNvSpPr/>
          <p:nvPr/>
        </p:nvSpPr>
        <p:spPr>
          <a:xfrm>
            <a:off x="7159800" y="580186"/>
            <a:ext cx="5029200" cy="515989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4" name="Google Shape;144;p13"/>
          <p:cNvSpPr/>
          <p:nvPr/>
        </p:nvSpPr>
        <p:spPr>
          <a:xfrm>
            <a:off x="6694182" y="685801"/>
            <a:ext cx="2734061" cy="2710461"/>
          </a:xfrm>
          <a:custGeom>
            <a:avLst/>
            <a:gdLst/>
            <a:ahLst/>
            <a:cxnLst/>
            <a:rect l="l" t="t" r="r" b="b"/>
            <a:pathLst>
              <a:path w="2616326" h="2618803" extrusionOk="0">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lt1">
              <a:alpha val="498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5" name="Google Shape;145;p13"/>
          <p:cNvSpPr/>
          <p:nvPr/>
        </p:nvSpPr>
        <p:spPr>
          <a:xfrm flipH="1">
            <a:off x="9446520" y="685802"/>
            <a:ext cx="2734061" cy="2710461"/>
          </a:xfrm>
          <a:custGeom>
            <a:avLst/>
            <a:gdLst/>
            <a:ahLst/>
            <a:cxnLst/>
            <a:rect l="l" t="t" r="r" b="b"/>
            <a:pathLst>
              <a:path w="2616326" h="2618803" extrusionOk="0">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lt1">
              <a:alpha val="2471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6" name="Google Shape;146;p13"/>
          <p:cNvSpPr/>
          <p:nvPr/>
        </p:nvSpPr>
        <p:spPr>
          <a:xfrm rot="10800000">
            <a:off x="9446520" y="3452087"/>
            <a:ext cx="2734061" cy="2710461"/>
          </a:xfrm>
          <a:custGeom>
            <a:avLst/>
            <a:gdLst/>
            <a:ahLst/>
            <a:cxnLst/>
            <a:rect l="l" t="t" r="r" b="b"/>
            <a:pathLst>
              <a:path w="2616326" h="2618803" extrusionOk="0">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7" name="Google Shape;147;p13"/>
          <p:cNvSpPr/>
          <p:nvPr/>
        </p:nvSpPr>
        <p:spPr>
          <a:xfrm rot="10800000" flipH="1">
            <a:off x="6694182" y="3452087"/>
            <a:ext cx="2734061" cy="2710461"/>
          </a:xfrm>
          <a:custGeom>
            <a:avLst/>
            <a:gdLst/>
            <a:ahLst/>
            <a:cxnLst/>
            <a:rect l="l" t="t" r="r" b="b"/>
            <a:pathLst>
              <a:path w="2616326" h="2618803" extrusionOk="0">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lt1">
              <a:alpha val="2471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8" name="Google Shape;148;p13"/>
          <p:cNvSpPr/>
          <p:nvPr/>
        </p:nvSpPr>
        <p:spPr>
          <a:xfrm rot="10800000">
            <a:off x="9446520" y="3452087"/>
            <a:ext cx="2734061" cy="2710461"/>
          </a:xfrm>
          <a:custGeom>
            <a:avLst/>
            <a:gdLst/>
            <a:ahLst/>
            <a:cxnLst/>
            <a:rect l="l" t="t" r="r" b="b"/>
            <a:pathLst>
              <a:path w="2616326" h="2618803" extrusionOk="0">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alpha val="498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9" name="Google Shape;149;p13"/>
          <p:cNvSpPr/>
          <p:nvPr/>
        </p:nvSpPr>
        <p:spPr>
          <a:xfrm>
            <a:off x="12073128" y="6172201"/>
            <a:ext cx="118800" cy="6858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0" name="Google Shape;150;p13"/>
          <p:cNvSpPr/>
          <p:nvPr/>
        </p:nvSpPr>
        <p:spPr>
          <a:xfrm>
            <a:off x="0" y="5776685"/>
            <a:ext cx="12192000" cy="1081200"/>
          </a:xfrm>
          <a:prstGeom prst="rect">
            <a:avLst/>
          </a:prstGeom>
          <a:solidFill>
            <a:schemeClr val="dk1">
              <a:alpha val="5098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chemeClr val="lt1"/>
              </a:solidFill>
              <a:latin typeface="Calibri"/>
              <a:ea typeface="Calibri"/>
              <a:cs typeface="Calibri"/>
              <a:sym typeface="Calibri"/>
            </a:endParaRPr>
          </a:p>
        </p:txBody>
      </p:sp>
      <p:pic>
        <p:nvPicPr>
          <p:cNvPr id="151" name="Google Shape;151;p13"/>
          <p:cNvPicPr preferRelativeResize="0"/>
          <p:nvPr/>
        </p:nvPicPr>
        <p:blipFill rotWithShape="1">
          <a:blip r:embed="rId3">
            <a:alphaModFix/>
          </a:blip>
          <a:srcRect/>
          <a:stretch/>
        </p:blipFill>
        <p:spPr>
          <a:xfrm>
            <a:off x="6514126" y="657326"/>
            <a:ext cx="5652937" cy="2736740"/>
          </a:xfrm>
          <a:prstGeom prst="rect">
            <a:avLst/>
          </a:prstGeom>
          <a:noFill/>
          <a:ln>
            <a:noFill/>
          </a:ln>
        </p:spPr>
      </p:pic>
      <p:sp>
        <p:nvSpPr>
          <p:cNvPr id="152" name="Google Shape;152;p13"/>
          <p:cNvSpPr txBox="1"/>
          <p:nvPr/>
        </p:nvSpPr>
        <p:spPr>
          <a:xfrm>
            <a:off x="79124" y="23164"/>
            <a:ext cx="10792200" cy="9198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1800"/>
              <a:buFont typeface="Arial"/>
              <a:buNone/>
            </a:pPr>
            <a:r>
              <a:rPr lang="en-GB" sz="1800" b="1" i="1" u="none">
                <a:solidFill>
                  <a:schemeClr val="dk1"/>
                </a:solidFill>
                <a:latin typeface="Calibri"/>
                <a:ea typeface="Calibri"/>
                <a:cs typeface="Calibri"/>
                <a:sym typeface="Calibri"/>
              </a:rPr>
              <a:t>Theme: Towards Disruptive Sustainability: New Business Opportunities and Challenges</a:t>
            </a:r>
            <a:endParaRPr sz="1800" b="1" u="non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8"/>
        <p:cNvGrpSpPr/>
        <p:nvPr/>
      </p:nvGrpSpPr>
      <p:grpSpPr>
        <a:xfrm>
          <a:off x="0" y="0"/>
          <a:ext cx="0" cy="0"/>
          <a:chOff x="0" y="0"/>
          <a:chExt cx="0" cy="0"/>
        </a:xfrm>
      </p:grpSpPr>
      <p:sp>
        <p:nvSpPr>
          <p:cNvPr id="249" name="Google Shape;249;p22"/>
          <p:cNvSpPr/>
          <p:nvPr/>
        </p:nvSpPr>
        <p:spPr>
          <a:xfrm>
            <a:off x="-1" y="0"/>
            <a:ext cx="5093100"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0" name="Google Shape;250;p22"/>
          <p:cNvSpPr txBox="1">
            <a:spLocks noGrp="1"/>
          </p:cNvSpPr>
          <p:nvPr>
            <p:ph type="title"/>
          </p:nvPr>
        </p:nvSpPr>
        <p:spPr>
          <a:xfrm>
            <a:off x="524741" y="620392"/>
            <a:ext cx="3808200" cy="5504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6000"/>
              <a:buFont typeface="Calibri"/>
              <a:buNone/>
            </a:pPr>
            <a:r>
              <a:rPr lang="en-GB" sz="6000">
                <a:solidFill>
                  <a:schemeClr val="lt1"/>
                </a:solidFill>
              </a:rPr>
              <a:t>Results and findings</a:t>
            </a:r>
            <a:endParaRPr/>
          </a:p>
        </p:txBody>
      </p:sp>
      <p:grpSp>
        <p:nvGrpSpPr>
          <p:cNvPr id="251" name="Google Shape;251;p22"/>
          <p:cNvGrpSpPr/>
          <p:nvPr/>
        </p:nvGrpSpPr>
        <p:grpSpPr>
          <a:xfrm>
            <a:off x="5468389" y="416308"/>
            <a:ext cx="6263700" cy="6153825"/>
            <a:chOff x="0" y="82479"/>
            <a:chExt cx="6263700" cy="4534015"/>
          </a:xfrm>
        </p:grpSpPr>
        <p:sp>
          <p:nvSpPr>
            <p:cNvPr id="252" name="Google Shape;252;p22"/>
            <p:cNvSpPr/>
            <p:nvPr/>
          </p:nvSpPr>
          <p:spPr>
            <a:xfrm>
              <a:off x="0" y="82479"/>
              <a:ext cx="6263700" cy="1478700"/>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2"/>
            <p:cNvSpPr txBox="1"/>
            <p:nvPr/>
          </p:nvSpPr>
          <p:spPr>
            <a:xfrm>
              <a:off x="72184" y="154663"/>
              <a:ext cx="6119400" cy="1334400"/>
            </a:xfrm>
            <a:prstGeom prst="rect">
              <a:avLst/>
            </a:prstGeom>
            <a:noFill/>
            <a:ln>
              <a:noFill/>
            </a:ln>
          </p:spPr>
          <p:txBody>
            <a:bodyPr spcFirstLastPara="1" wrap="square" lIns="64750" tIns="64750" rIns="64750" bIns="64750" anchor="ctr" anchorCtr="0">
              <a:noAutofit/>
            </a:bodyPr>
            <a:lstStyle/>
            <a:p>
              <a:pPr marL="285750" marR="0" lvl="0" indent="-285750" algn="l" rtl="0">
                <a:lnSpc>
                  <a:spcPct val="90000"/>
                </a:lnSpc>
                <a:spcBef>
                  <a:spcPts val="0"/>
                </a:spcBef>
                <a:spcAft>
                  <a:spcPts val="0"/>
                </a:spcAft>
                <a:buClr>
                  <a:schemeClr val="lt1"/>
                </a:buClr>
                <a:buSzPts val="1700"/>
                <a:buFont typeface="Arial" panose="020B0604020202020204" pitchFamily="34" charset="0"/>
                <a:buChar char="•"/>
              </a:pPr>
              <a:r>
                <a:rPr lang="en-GB" sz="1800" dirty="0">
                  <a:solidFill>
                    <a:schemeClr val="lt1"/>
                  </a:solidFill>
                  <a:latin typeface="Calibri"/>
                  <a:ea typeface="Calibri"/>
                  <a:cs typeface="Calibri"/>
                  <a:sym typeface="Calibri"/>
                </a:rPr>
                <a:t>The perceived benefit of participating in IAS (settlement on completion), makes male youths more interested.</a:t>
              </a:r>
            </a:p>
            <a:p>
              <a:pPr marL="285750" marR="0" lvl="0" indent="-285750" algn="l" rtl="0">
                <a:lnSpc>
                  <a:spcPct val="90000"/>
                </a:lnSpc>
                <a:spcBef>
                  <a:spcPts val="0"/>
                </a:spcBef>
                <a:spcAft>
                  <a:spcPts val="0"/>
                </a:spcAft>
                <a:buClr>
                  <a:schemeClr val="lt1"/>
                </a:buClr>
                <a:buSzPts val="1700"/>
                <a:buFont typeface="Arial" panose="020B0604020202020204" pitchFamily="34" charset="0"/>
                <a:buChar char="•"/>
              </a:pPr>
              <a:endParaRPr lang="en-GB" sz="1800" dirty="0">
                <a:solidFill>
                  <a:schemeClr val="lt1"/>
                </a:solidFill>
                <a:latin typeface="Calibri"/>
                <a:ea typeface="Calibri"/>
                <a:cs typeface="Calibri"/>
                <a:sym typeface="Calibri"/>
              </a:endParaRPr>
            </a:p>
            <a:p>
              <a:pPr marL="285750" marR="0" lvl="0" indent="-285750" algn="l" rtl="0">
                <a:lnSpc>
                  <a:spcPct val="90000"/>
                </a:lnSpc>
                <a:spcBef>
                  <a:spcPts val="0"/>
                </a:spcBef>
                <a:spcAft>
                  <a:spcPts val="0"/>
                </a:spcAft>
                <a:buClr>
                  <a:schemeClr val="lt1"/>
                </a:buClr>
                <a:buSzPts val="1700"/>
                <a:buFont typeface="Arial" panose="020B0604020202020204" pitchFamily="34" charset="0"/>
                <a:buChar char="•"/>
              </a:pPr>
              <a:r>
                <a:rPr lang="en-GB" sz="1800" dirty="0">
                  <a:solidFill>
                    <a:schemeClr val="lt1"/>
                  </a:solidFill>
                  <a:latin typeface="Calibri"/>
                  <a:ea typeface="Calibri"/>
                  <a:cs typeface="Calibri"/>
                  <a:sym typeface="Calibri"/>
                </a:rPr>
                <a:t>Being in good stead with the Masters, shorten the length of time spent, and enhances the skills development process </a:t>
              </a:r>
            </a:p>
            <a:p>
              <a:pPr marL="0" marR="0" lvl="0" indent="0" algn="l" rtl="0">
                <a:lnSpc>
                  <a:spcPct val="90000"/>
                </a:lnSpc>
                <a:spcBef>
                  <a:spcPts val="0"/>
                </a:spcBef>
                <a:spcAft>
                  <a:spcPts val="0"/>
                </a:spcAft>
                <a:buClr>
                  <a:schemeClr val="lt1"/>
                </a:buClr>
                <a:buSzPts val="1700"/>
                <a:buFont typeface="Calibri"/>
                <a:buNone/>
              </a:pPr>
              <a:r>
                <a:rPr lang="en-GB" sz="1800" dirty="0">
                  <a:solidFill>
                    <a:schemeClr val="lt1"/>
                  </a:solidFill>
                  <a:latin typeface="Calibri"/>
                  <a:ea typeface="Calibri"/>
                  <a:cs typeface="Calibri"/>
                  <a:sym typeface="Calibri"/>
                </a:rPr>
                <a:t>     </a:t>
              </a:r>
            </a:p>
            <a:p>
              <a:pPr marL="0" marR="0" lvl="0" indent="0" algn="l" rtl="0">
                <a:lnSpc>
                  <a:spcPct val="90000"/>
                </a:lnSpc>
                <a:spcBef>
                  <a:spcPts val="0"/>
                </a:spcBef>
                <a:spcAft>
                  <a:spcPts val="0"/>
                </a:spcAft>
                <a:buClr>
                  <a:schemeClr val="lt1"/>
                </a:buClr>
                <a:buSzPts val="1700"/>
                <a:buFont typeface="Calibri"/>
                <a:buNone/>
              </a:pPr>
              <a:r>
                <a:rPr lang="en-GB" sz="1800" dirty="0">
                  <a:solidFill>
                    <a:schemeClr val="lt1"/>
                  </a:solidFill>
                  <a:latin typeface="Calibri"/>
                  <a:ea typeface="Calibri"/>
                  <a:cs typeface="Calibri"/>
                  <a:sym typeface="Calibri"/>
                </a:rPr>
                <a:t>      (positive attitude). </a:t>
              </a:r>
              <a:endParaRPr sz="1800" dirty="0">
                <a:solidFill>
                  <a:schemeClr val="lt1"/>
                </a:solidFill>
                <a:latin typeface="Calibri"/>
                <a:ea typeface="Calibri"/>
                <a:cs typeface="Calibri"/>
                <a:sym typeface="Calibri"/>
              </a:endParaRPr>
            </a:p>
          </p:txBody>
        </p:sp>
        <p:sp>
          <p:nvSpPr>
            <p:cNvPr id="254" name="Google Shape;254;p22"/>
            <p:cNvSpPr/>
            <p:nvPr/>
          </p:nvSpPr>
          <p:spPr>
            <a:xfrm>
              <a:off x="0" y="1610136"/>
              <a:ext cx="6263700" cy="1478700"/>
            </a:xfrm>
            <a:prstGeom prst="roundRect">
              <a:avLst>
                <a:gd name="adj" fmla="val 16667"/>
              </a:avLst>
            </a:prstGeom>
            <a:solidFill>
              <a:srgbClr val="50C9B6"/>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2"/>
            <p:cNvSpPr txBox="1"/>
            <p:nvPr/>
          </p:nvSpPr>
          <p:spPr>
            <a:xfrm>
              <a:off x="72184" y="1682320"/>
              <a:ext cx="6119400" cy="1334400"/>
            </a:xfrm>
            <a:prstGeom prst="rect">
              <a:avLst/>
            </a:prstGeom>
            <a:noFill/>
            <a:ln>
              <a:noFill/>
            </a:ln>
          </p:spPr>
          <p:txBody>
            <a:bodyPr spcFirstLastPara="1" wrap="square" lIns="64750" tIns="64750" rIns="64750" bIns="64750" anchor="ctr" anchorCtr="0">
              <a:noAutofit/>
            </a:bodyPr>
            <a:lstStyle/>
            <a:p>
              <a:pPr marL="285750" marR="0" lvl="0" indent="-285750" algn="l" rtl="0">
                <a:lnSpc>
                  <a:spcPct val="90000"/>
                </a:lnSpc>
                <a:spcBef>
                  <a:spcPts val="0"/>
                </a:spcBef>
                <a:spcAft>
                  <a:spcPts val="0"/>
                </a:spcAft>
                <a:buClr>
                  <a:schemeClr val="lt1"/>
                </a:buClr>
                <a:buSzPts val="1700"/>
                <a:buFont typeface="Arial" panose="020B0604020202020204" pitchFamily="34" charset="0"/>
                <a:buChar char="•"/>
              </a:pPr>
              <a:r>
                <a:rPr lang="en-GB" sz="2000" dirty="0">
                  <a:solidFill>
                    <a:schemeClr val="lt1"/>
                  </a:solidFill>
                  <a:latin typeface="Calibri"/>
                  <a:ea typeface="Calibri"/>
                  <a:cs typeface="Calibri"/>
                  <a:sym typeface="Calibri"/>
                </a:rPr>
                <a:t>The apprentices' desire to exhibit professionalism and live up to the ‘</a:t>
              </a:r>
              <a:r>
                <a:rPr lang="en-GB" sz="2000" dirty="0" err="1">
                  <a:solidFill>
                    <a:schemeClr val="lt1"/>
                  </a:solidFill>
                  <a:latin typeface="Calibri"/>
                  <a:ea typeface="Calibri"/>
                  <a:cs typeface="Calibri"/>
                  <a:sym typeface="Calibri"/>
                </a:rPr>
                <a:t>Oga's</a:t>
              </a:r>
              <a:r>
                <a:rPr lang="en-GB" sz="2000" dirty="0">
                  <a:solidFill>
                    <a:schemeClr val="lt1"/>
                  </a:solidFill>
                  <a:latin typeface="Calibri"/>
                  <a:ea typeface="Calibri"/>
                  <a:cs typeface="Calibri"/>
                  <a:sym typeface="Calibri"/>
                </a:rPr>
                <a:t>’ standards </a:t>
              </a:r>
            </a:p>
            <a:p>
              <a:pPr marL="285750" marR="0" lvl="0" indent="-285750" algn="l" rtl="0">
                <a:lnSpc>
                  <a:spcPct val="90000"/>
                </a:lnSpc>
                <a:spcBef>
                  <a:spcPts val="0"/>
                </a:spcBef>
                <a:spcAft>
                  <a:spcPts val="0"/>
                </a:spcAft>
                <a:buClr>
                  <a:schemeClr val="lt1"/>
                </a:buClr>
                <a:buSzPts val="1700"/>
                <a:buFont typeface="Arial" panose="020B0604020202020204" pitchFamily="34" charset="0"/>
                <a:buChar char="•"/>
              </a:pPr>
              <a:endParaRPr lang="en-GB" sz="2000" dirty="0">
                <a:solidFill>
                  <a:schemeClr val="lt1"/>
                </a:solidFill>
                <a:latin typeface="Calibri"/>
                <a:ea typeface="Calibri"/>
                <a:cs typeface="Calibri"/>
                <a:sym typeface="Calibri"/>
              </a:endParaRPr>
            </a:p>
            <a:p>
              <a:pPr marL="285750" marR="0" lvl="0" indent="-285750" algn="l" rtl="0">
                <a:lnSpc>
                  <a:spcPct val="90000"/>
                </a:lnSpc>
                <a:spcBef>
                  <a:spcPts val="0"/>
                </a:spcBef>
                <a:spcAft>
                  <a:spcPts val="0"/>
                </a:spcAft>
                <a:buClr>
                  <a:schemeClr val="lt1"/>
                </a:buClr>
                <a:buSzPts val="1700"/>
                <a:buFont typeface="Arial" panose="020B0604020202020204" pitchFamily="34" charset="0"/>
                <a:buChar char="•"/>
              </a:pPr>
              <a:r>
                <a:rPr lang="en-GB" sz="2000" dirty="0">
                  <a:solidFill>
                    <a:schemeClr val="lt1"/>
                  </a:solidFill>
                  <a:latin typeface="Calibri"/>
                  <a:ea typeface="Calibri"/>
                  <a:cs typeface="Calibri"/>
                  <a:sym typeface="Calibri"/>
                </a:rPr>
                <a:t>The families of apprentices encourage participation </a:t>
              </a:r>
            </a:p>
            <a:p>
              <a:pPr marR="0" lvl="0" algn="l" rtl="0">
                <a:lnSpc>
                  <a:spcPct val="90000"/>
                </a:lnSpc>
                <a:spcBef>
                  <a:spcPts val="0"/>
                </a:spcBef>
                <a:spcAft>
                  <a:spcPts val="0"/>
                </a:spcAft>
                <a:buClr>
                  <a:schemeClr val="lt1"/>
                </a:buClr>
                <a:buSzPts val="1700"/>
              </a:pPr>
              <a:r>
                <a:rPr lang="en-GB" sz="2000" dirty="0">
                  <a:solidFill>
                    <a:schemeClr val="lt1"/>
                  </a:solidFill>
                  <a:latin typeface="Calibri"/>
                  <a:ea typeface="Calibri"/>
                  <a:cs typeface="Calibri"/>
                  <a:sym typeface="Calibri"/>
                </a:rPr>
                <a:t>     </a:t>
              </a:r>
            </a:p>
            <a:p>
              <a:pPr marR="0" lvl="0" algn="l" rtl="0">
                <a:lnSpc>
                  <a:spcPct val="90000"/>
                </a:lnSpc>
                <a:spcBef>
                  <a:spcPts val="0"/>
                </a:spcBef>
                <a:spcAft>
                  <a:spcPts val="0"/>
                </a:spcAft>
                <a:buClr>
                  <a:schemeClr val="lt1"/>
                </a:buClr>
                <a:buSzPts val="1700"/>
              </a:pPr>
              <a:r>
                <a:rPr lang="en-GB" sz="2000" dirty="0">
                  <a:solidFill>
                    <a:schemeClr val="lt1"/>
                  </a:solidFill>
                  <a:latin typeface="Calibri"/>
                  <a:ea typeface="Calibri"/>
                  <a:cs typeface="Calibri"/>
                  <a:sym typeface="Calibri"/>
                </a:rPr>
                <a:t>        (positive subjective norm).</a:t>
              </a:r>
              <a:endParaRPr sz="2000" dirty="0">
                <a:solidFill>
                  <a:schemeClr val="lt1"/>
                </a:solidFill>
                <a:latin typeface="Calibri"/>
                <a:ea typeface="Calibri"/>
                <a:cs typeface="Calibri"/>
                <a:sym typeface="Calibri"/>
              </a:endParaRPr>
            </a:p>
          </p:txBody>
        </p:sp>
        <p:sp>
          <p:nvSpPr>
            <p:cNvPr id="256" name="Google Shape;256;p22"/>
            <p:cNvSpPr/>
            <p:nvPr/>
          </p:nvSpPr>
          <p:spPr>
            <a:xfrm>
              <a:off x="0" y="3137794"/>
              <a:ext cx="6263700" cy="1478700"/>
            </a:xfrm>
            <a:prstGeom prst="roundRect">
              <a:avLst>
                <a:gd name="adj" fmla="val 16667"/>
              </a:avLst>
            </a:prstGeom>
            <a:solidFill>
              <a:srgbClr val="48BD6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2"/>
            <p:cNvSpPr txBox="1"/>
            <p:nvPr/>
          </p:nvSpPr>
          <p:spPr>
            <a:xfrm>
              <a:off x="72184" y="3209978"/>
              <a:ext cx="6119400" cy="1334400"/>
            </a:xfrm>
            <a:prstGeom prst="rect">
              <a:avLst/>
            </a:prstGeom>
            <a:noFill/>
            <a:ln>
              <a:noFill/>
            </a:ln>
          </p:spPr>
          <p:txBody>
            <a:bodyPr spcFirstLastPara="1" wrap="square" lIns="64750" tIns="64750" rIns="64750" bIns="64750" anchor="ctr" anchorCtr="0">
              <a:noAutofit/>
            </a:bodyPr>
            <a:lstStyle/>
            <a:p>
              <a:pPr marL="0" marR="0" lvl="0" indent="0" algn="l" rtl="0">
                <a:lnSpc>
                  <a:spcPct val="90000"/>
                </a:lnSpc>
                <a:spcBef>
                  <a:spcPts val="0"/>
                </a:spcBef>
                <a:spcAft>
                  <a:spcPts val="0"/>
                </a:spcAft>
                <a:buClr>
                  <a:schemeClr val="lt1"/>
                </a:buClr>
                <a:buSzPts val="1700"/>
                <a:buFont typeface="Calibri"/>
                <a:buNone/>
              </a:pPr>
              <a:r>
                <a:rPr lang="en-GB" sz="2000" dirty="0">
                  <a:solidFill>
                    <a:schemeClr val="lt1"/>
                  </a:solidFill>
                  <a:latin typeface="Calibri"/>
                  <a:ea typeface="Calibri"/>
                  <a:cs typeface="Calibri"/>
                  <a:sym typeface="Calibri"/>
                </a:rPr>
                <a:t>The subsequent mentoring by the </a:t>
              </a:r>
              <a:r>
                <a:rPr lang="en-GB" sz="2000" dirty="0" err="1">
                  <a:solidFill>
                    <a:schemeClr val="lt1"/>
                  </a:solidFill>
                  <a:latin typeface="Calibri"/>
                  <a:ea typeface="Calibri"/>
                  <a:cs typeface="Calibri"/>
                  <a:sym typeface="Calibri"/>
                </a:rPr>
                <a:t>ogas</a:t>
              </a:r>
              <a:r>
                <a:rPr lang="en-GB" sz="2000" dirty="0">
                  <a:solidFill>
                    <a:schemeClr val="lt1"/>
                  </a:solidFill>
                  <a:latin typeface="Calibri"/>
                  <a:ea typeface="Calibri"/>
                  <a:cs typeface="Calibri"/>
                  <a:sym typeface="Calibri"/>
                </a:rPr>
                <a:t> on graduation and the daily repetitive tasks produced positive perceived behavioural control.</a:t>
              </a:r>
              <a:endParaRPr sz="2000" dirty="0">
                <a:solidFill>
                  <a:schemeClr val="lt1"/>
                </a:solidFill>
                <a:latin typeface="Calibri"/>
                <a:ea typeface="Calibri"/>
                <a:cs typeface="Calibri"/>
                <a:sym typeface="Calibri"/>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3"/>
        <p:cNvGrpSpPr/>
        <p:nvPr/>
      </p:nvGrpSpPr>
      <p:grpSpPr>
        <a:xfrm>
          <a:off x="0" y="0"/>
          <a:ext cx="0" cy="0"/>
          <a:chOff x="0" y="0"/>
          <a:chExt cx="0" cy="0"/>
        </a:xfrm>
      </p:grpSpPr>
      <p:sp>
        <p:nvSpPr>
          <p:cNvPr id="264" name="Google Shape;264;p23"/>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5" name="Google Shape;265;p23"/>
          <p:cNvSpPr/>
          <p:nvPr/>
        </p:nvSpPr>
        <p:spPr>
          <a:xfrm flipH="1">
            <a:off x="521144" y="911116"/>
            <a:ext cx="687754" cy="5710968"/>
          </a:xfrm>
          <a:custGeom>
            <a:avLst/>
            <a:gdLst/>
            <a:ahLst/>
            <a:cxnLst/>
            <a:rect l="l" t="t" r="r" b="b"/>
            <a:pathLst>
              <a:path w="414" h="2447" extrusionOk="0">
                <a:moveTo>
                  <a:pt x="414" y="2447"/>
                </a:moveTo>
                <a:lnTo>
                  <a:pt x="0" y="2247"/>
                </a:lnTo>
                <a:lnTo>
                  <a:pt x="0" y="0"/>
                </a:lnTo>
                <a:lnTo>
                  <a:pt x="414" y="200"/>
                </a:lnTo>
                <a:lnTo>
                  <a:pt x="414" y="244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6" name="Google Shape;266;p23"/>
          <p:cNvSpPr/>
          <p:nvPr/>
        </p:nvSpPr>
        <p:spPr>
          <a:xfrm flipH="1">
            <a:off x="800164" y="643467"/>
            <a:ext cx="409371" cy="5521416"/>
          </a:xfrm>
          <a:custGeom>
            <a:avLst/>
            <a:gdLst/>
            <a:ahLst/>
            <a:cxnLst/>
            <a:rect l="l" t="t" r="r" b="b"/>
            <a:pathLst>
              <a:path w="209" h="2358" extrusionOk="0">
                <a:moveTo>
                  <a:pt x="209" y="2246"/>
                </a:moveTo>
                <a:lnTo>
                  <a:pt x="0" y="2358"/>
                </a:lnTo>
                <a:lnTo>
                  <a:pt x="0" y="111"/>
                </a:lnTo>
                <a:lnTo>
                  <a:pt x="209" y="0"/>
                </a:lnTo>
                <a:lnTo>
                  <a:pt x="209" y="2246"/>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7" name="Google Shape;267;p23"/>
          <p:cNvSpPr/>
          <p:nvPr/>
        </p:nvSpPr>
        <p:spPr>
          <a:xfrm>
            <a:off x="795529" y="644382"/>
            <a:ext cx="3855900" cy="5251500"/>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8" name="Google Shape;268;p23"/>
          <p:cNvSpPr txBox="1">
            <a:spLocks noGrp="1"/>
          </p:cNvSpPr>
          <p:nvPr>
            <p:ph type="title"/>
          </p:nvPr>
        </p:nvSpPr>
        <p:spPr>
          <a:xfrm>
            <a:off x="1322754" y="1522820"/>
            <a:ext cx="2748000" cy="3601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3600"/>
              <a:buFont typeface="Calibri"/>
              <a:buNone/>
            </a:pPr>
            <a:r>
              <a:rPr lang="en-GB" sz="3600">
                <a:solidFill>
                  <a:srgbClr val="FFFFFF"/>
                </a:solidFill>
              </a:rPr>
              <a:t>Contribution to research and practice</a:t>
            </a:r>
            <a:endParaRPr/>
          </a:p>
        </p:txBody>
      </p:sp>
      <p:grpSp>
        <p:nvGrpSpPr>
          <p:cNvPr id="269" name="Google Shape;269;p23"/>
          <p:cNvGrpSpPr/>
          <p:nvPr/>
        </p:nvGrpSpPr>
        <p:grpSpPr>
          <a:xfrm>
            <a:off x="5661322" y="643467"/>
            <a:ext cx="5252700" cy="5252700"/>
            <a:chOff x="618474" y="0"/>
            <a:chExt cx="5252700" cy="5252700"/>
          </a:xfrm>
        </p:grpSpPr>
        <p:sp>
          <p:nvSpPr>
            <p:cNvPr id="270" name="Google Shape;270;p23"/>
            <p:cNvSpPr/>
            <p:nvPr/>
          </p:nvSpPr>
          <p:spPr>
            <a:xfrm>
              <a:off x="618474" y="0"/>
              <a:ext cx="5252700" cy="5252700"/>
            </a:xfrm>
            <a:prstGeom prst="diamond">
              <a:avLst/>
            </a:prstGeom>
            <a:solidFill>
              <a:srgbClr val="F7D5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3"/>
            <p:cNvSpPr/>
            <p:nvPr/>
          </p:nvSpPr>
          <p:spPr>
            <a:xfrm>
              <a:off x="1117467" y="498993"/>
              <a:ext cx="2048400" cy="2048400"/>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3"/>
            <p:cNvSpPr txBox="1"/>
            <p:nvPr/>
          </p:nvSpPr>
          <p:spPr>
            <a:xfrm>
              <a:off x="1217466" y="598992"/>
              <a:ext cx="1848600" cy="1848600"/>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lt1"/>
                </a:buClr>
                <a:buSzPts val="1600"/>
                <a:buFont typeface="Calibri"/>
                <a:buNone/>
              </a:pPr>
              <a:r>
                <a:rPr lang="en-GB" sz="1600">
                  <a:solidFill>
                    <a:schemeClr val="lt1"/>
                  </a:solidFill>
                  <a:latin typeface="Calibri"/>
                  <a:ea typeface="Calibri"/>
                  <a:cs typeface="Calibri"/>
                  <a:sym typeface="Calibri"/>
                </a:rPr>
                <a:t>This study reports the first use of the TPB to assess predictors of apprentices’ intention to enrol in the IAS</a:t>
              </a:r>
              <a:r>
                <a:rPr lang="en-GB" sz="1000">
                  <a:solidFill>
                    <a:schemeClr val="lt1"/>
                  </a:solidFill>
                  <a:latin typeface="Calibri"/>
                  <a:ea typeface="Calibri"/>
                  <a:cs typeface="Calibri"/>
                  <a:sym typeface="Calibri"/>
                </a:rPr>
                <a:t>. </a:t>
              </a:r>
              <a:endParaRPr sz="1000">
                <a:solidFill>
                  <a:schemeClr val="lt1"/>
                </a:solidFill>
                <a:latin typeface="Calibri"/>
                <a:ea typeface="Calibri"/>
                <a:cs typeface="Calibri"/>
                <a:sym typeface="Calibri"/>
              </a:endParaRPr>
            </a:p>
          </p:txBody>
        </p:sp>
        <p:sp>
          <p:nvSpPr>
            <p:cNvPr id="273" name="Google Shape;273;p23"/>
            <p:cNvSpPr/>
            <p:nvPr/>
          </p:nvSpPr>
          <p:spPr>
            <a:xfrm>
              <a:off x="3323543" y="498993"/>
              <a:ext cx="2048400" cy="2048400"/>
            </a:xfrm>
            <a:prstGeom prst="roundRect">
              <a:avLst>
                <a:gd name="adj" fmla="val 16667"/>
              </a:avLst>
            </a:prstGeom>
            <a:solidFill>
              <a:schemeClr val="accent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3"/>
            <p:cNvSpPr txBox="1"/>
            <p:nvPr/>
          </p:nvSpPr>
          <p:spPr>
            <a:xfrm>
              <a:off x="3423542" y="598992"/>
              <a:ext cx="1848600" cy="1848600"/>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en-GB" sz="1400">
                  <a:solidFill>
                    <a:schemeClr val="lt1"/>
                  </a:solidFill>
                  <a:latin typeface="Calibri"/>
                  <a:ea typeface="Calibri"/>
                  <a:cs typeface="Calibri"/>
                  <a:sym typeface="Calibri"/>
                </a:rPr>
                <a:t>Attitude and subjective norm were the most important constructs that predicted intention to engage in the learning-by-doing process. </a:t>
              </a:r>
              <a:endParaRPr sz="1400">
                <a:solidFill>
                  <a:schemeClr val="lt1"/>
                </a:solidFill>
                <a:latin typeface="Calibri"/>
                <a:ea typeface="Calibri"/>
                <a:cs typeface="Calibri"/>
                <a:sym typeface="Calibri"/>
              </a:endParaRPr>
            </a:p>
          </p:txBody>
        </p:sp>
        <p:sp>
          <p:nvSpPr>
            <p:cNvPr id="275" name="Google Shape;275;p23"/>
            <p:cNvSpPr/>
            <p:nvPr/>
          </p:nvSpPr>
          <p:spPr>
            <a:xfrm>
              <a:off x="1117467" y="2705068"/>
              <a:ext cx="2048400" cy="2048400"/>
            </a:xfrm>
            <a:prstGeom prst="roundRect">
              <a:avLst>
                <a:gd name="adj" fmla="val 16667"/>
              </a:avLst>
            </a:prstGeom>
            <a:solidFill>
              <a:schemeClr val="accent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3"/>
            <p:cNvSpPr txBox="1"/>
            <p:nvPr/>
          </p:nvSpPr>
          <p:spPr>
            <a:xfrm>
              <a:off x="1217466" y="2805067"/>
              <a:ext cx="1848600" cy="1848600"/>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en-GB" sz="1400">
                  <a:solidFill>
                    <a:schemeClr val="lt1"/>
                  </a:solidFill>
                  <a:latin typeface="Calibri"/>
                  <a:ea typeface="Calibri"/>
                  <a:cs typeface="Calibri"/>
                  <a:sym typeface="Calibri"/>
                </a:rPr>
                <a:t>Increasing “social pressure” to engage by the involvement of parents and guardians is the norm and it increases and improves the engagement of the apprentices..  </a:t>
              </a:r>
              <a:endParaRPr sz="1400">
                <a:solidFill>
                  <a:schemeClr val="lt1"/>
                </a:solidFill>
                <a:latin typeface="Calibri"/>
                <a:ea typeface="Calibri"/>
                <a:cs typeface="Calibri"/>
                <a:sym typeface="Calibri"/>
              </a:endParaRPr>
            </a:p>
          </p:txBody>
        </p:sp>
        <p:sp>
          <p:nvSpPr>
            <p:cNvPr id="277" name="Google Shape;277;p23"/>
            <p:cNvSpPr/>
            <p:nvPr/>
          </p:nvSpPr>
          <p:spPr>
            <a:xfrm>
              <a:off x="3323543" y="2705068"/>
              <a:ext cx="2048400" cy="2048400"/>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3"/>
            <p:cNvSpPr txBox="1"/>
            <p:nvPr/>
          </p:nvSpPr>
          <p:spPr>
            <a:xfrm>
              <a:off x="3423542" y="2805067"/>
              <a:ext cx="1848600" cy="1848600"/>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en-GB" sz="1400">
                  <a:solidFill>
                    <a:schemeClr val="lt1"/>
                  </a:solidFill>
                  <a:latin typeface="Calibri"/>
                  <a:ea typeface="Calibri"/>
                  <a:cs typeface="Calibri"/>
                  <a:sym typeface="Calibri"/>
                </a:rPr>
                <a:t>The research also indicate that the learning-by-doing strategy encourages the apprentices to develop learning habits by default through its deep learning component</a:t>
              </a:r>
              <a:endParaRPr sz="1400">
                <a:solidFill>
                  <a:schemeClr val="lt1"/>
                </a:solidFill>
                <a:latin typeface="Calibri"/>
                <a:ea typeface="Calibri"/>
                <a:cs typeface="Calibri"/>
                <a:sym typeface="Calibri"/>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6"/>
        <p:cNvGrpSpPr/>
        <p:nvPr/>
      </p:nvGrpSpPr>
      <p:grpSpPr>
        <a:xfrm>
          <a:off x="0" y="0"/>
          <a:ext cx="0" cy="0"/>
          <a:chOff x="0" y="0"/>
          <a:chExt cx="0" cy="0"/>
        </a:xfrm>
      </p:grpSpPr>
      <p:sp>
        <p:nvSpPr>
          <p:cNvPr id="157" name="Google Shape;157;p14"/>
          <p:cNvSpPr/>
          <p:nvPr/>
        </p:nvSpPr>
        <p:spPr>
          <a:xfrm>
            <a:off x="3048"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8" name="Google Shape;158;p14"/>
          <p:cNvSpPr/>
          <p:nvPr/>
        </p:nvSpPr>
        <p:spPr>
          <a:xfrm>
            <a:off x="1" y="0"/>
            <a:ext cx="4167271" cy="6858000"/>
          </a:xfrm>
          <a:custGeom>
            <a:avLst/>
            <a:gdLst/>
            <a:ahLst/>
            <a:cxnLst/>
            <a:rect l="l" t="t" r="r" b="b"/>
            <a:pathLst>
              <a:path w="4167271" h="6858000" extrusionOk="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9" name="Google Shape;159;p14"/>
          <p:cNvSpPr txBox="1">
            <a:spLocks noGrp="1"/>
          </p:cNvSpPr>
          <p:nvPr>
            <p:ph type="title"/>
          </p:nvPr>
        </p:nvSpPr>
        <p:spPr>
          <a:xfrm>
            <a:off x="548640" y="1153572"/>
            <a:ext cx="3338700" cy="4461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400"/>
              <a:buFont typeface="Calibri"/>
              <a:buNone/>
            </a:pPr>
            <a:r>
              <a:rPr lang="en-GB">
                <a:solidFill>
                  <a:srgbClr val="FFFFFF"/>
                </a:solidFill>
              </a:rPr>
              <a:t>Background 1</a:t>
            </a:r>
            <a:endParaRPr>
              <a:solidFill>
                <a:srgbClr val="FFFFFF"/>
              </a:solidFill>
            </a:endParaRPr>
          </a:p>
        </p:txBody>
      </p:sp>
      <p:sp>
        <p:nvSpPr>
          <p:cNvPr id="160" name="Google Shape;160;p14"/>
          <p:cNvSpPr/>
          <p:nvPr/>
        </p:nvSpPr>
        <p:spPr>
          <a:xfrm rot="10800000" flipH="1">
            <a:off x="7550402" y="2455612"/>
            <a:ext cx="4083300" cy="4083300"/>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61" name="Google Shape;161;p14"/>
          <p:cNvSpPr txBox="1">
            <a:spLocks noGrp="1"/>
          </p:cNvSpPr>
          <p:nvPr>
            <p:ph type="body" idx="1"/>
          </p:nvPr>
        </p:nvSpPr>
        <p:spPr>
          <a:xfrm>
            <a:off x="4783667" y="954736"/>
            <a:ext cx="7313383" cy="5601110"/>
          </a:xfrm>
          <a:prstGeom prst="rect">
            <a:avLst/>
          </a:prstGeom>
          <a:noFill/>
          <a:ln>
            <a:noFill/>
          </a:ln>
        </p:spPr>
        <p:txBody>
          <a:bodyPr spcFirstLastPara="1" wrap="square" lIns="91425" tIns="45700" rIns="91425" bIns="45700" anchor="ctr" anchorCtr="0">
            <a:normAutofit lnSpcReduction="10000"/>
          </a:bodyPr>
          <a:lstStyle/>
          <a:p>
            <a:pPr marL="0" lvl="0" indent="0" algn="l" rtl="0">
              <a:lnSpc>
                <a:spcPct val="90000"/>
              </a:lnSpc>
              <a:spcBef>
                <a:spcPts val="0"/>
              </a:spcBef>
              <a:spcAft>
                <a:spcPts val="0"/>
              </a:spcAft>
              <a:buClr>
                <a:schemeClr val="dk1"/>
              </a:buClr>
              <a:buSzPts val="2200"/>
              <a:buNone/>
            </a:pPr>
            <a:r>
              <a:rPr lang="en-GB" sz="2200" dirty="0"/>
              <a:t>Research shows that:</a:t>
            </a:r>
          </a:p>
          <a:p>
            <a:pPr marL="0" lvl="0" indent="0" algn="l" rtl="0">
              <a:lnSpc>
                <a:spcPct val="90000"/>
              </a:lnSpc>
              <a:spcBef>
                <a:spcPts val="0"/>
              </a:spcBef>
              <a:spcAft>
                <a:spcPts val="0"/>
              </a:spcAft>
              <a:buClr>
                <a:schemeClr val="dk1"/>
              </a:buClr>
              <a:buSzPts val="2200"/>
              <a:buNone/>
            </a:pPr>
            <a:endParaRPr lang="en-GB" sz="2200" dirty="0"/>
          </a:p>
          <a:p>
            <a:pPr marL="228600" lvl="0" indent="-228600" algn="l" rtl="0">
              <a:lnSpc>
                <a:spcPct val="90000"/>
              </a:lnSpc>
              <a:spcBef>
                <a:spcPts val="0"/>
              </a:spcBef>
              <a:spcAft>
                <a:spcPts val="0"/>
              </a:spcAft>
              <a:buClr>
                <a:schemeClr val="dk1"/>
              </a:buClr>
              <a:buSzPts val="2200"/>
              <a:buChar char="•"/>
            </a:pPr>
            <a:r>
              <a:rPr lang="en-GB" sz="2200" dirty="0"/>
              <a:t>Entrepreneurial learning mostly occurs while ‘doing’, and then reflecting on ‘doing’ (Vogt, </a:t>
            </a:r>
            <a:r>
              <a:rPr lang="en-GB" sz="2200" dirty="0" err="1"/>
              <a:t>Bulgacov</a:t>
            </a:r>
            <a:r>
              <a:rPr lang="en-GB" sz="2200" dirty="0"/>
              <a:t>, and Elias, 2022). </a:t>
            </a:r>
          </a:p>
          <a:p>
            <a:pPr marL="228600" lvl="0" indent="-228600" algn="l" rtl="0">
              <a:lnSpc>
                <a:spcPct val="90000"/>
              </a:lnSpc>
              <a:spcBef>
                <a:spcPts val="0"/>
              </a:spcBef>
              <a:spcAft>
                <a:spcPts val="0"/>
              </a:spcAft>
              <a:buClr>
                <a:schemeClr val="dk1"/>
              </a:buClr>
              <a:buSzPts val="2200"/>
              <a:buChar char="•"/>
            </a:pPr>
            <a:endParaRPr dirty="0"/>
          </a:p>
          <a:p>
            <a:pPr marL="228600" lvl="0" indent="-228600" algn="l" rtl="0">
              <a:lnSpc>
                <a:spcPct val="90000"/>
              </a:lnSpc>
              <a:spcBef>
                <a:spcPts val="1000"/>
              </a:spcBef>
              <a:spcAft>
                <a:spcPts val="0"/>
              </a:spcAft>
              <a:buClr>
                <a:schemeClr val="dk1"/>
              </a:buClr>
              <a:buSzPts val="2200"/>
              <a:buChar char="•"/>
            </a:pPr>
            <a:r>
              <a:rPr lang="en-GB" sz="2200" dirty="0"/>
              <a:t>An individual’s past and ongoing experiences is important for understanding the complex process of entrepreneurial learning.</a:t>
            </a:r>
          </a:p>
          <a:p>
            <a:pPr marL="228600" lvl="0" indent="-228600" algn="l" rtl="0">
              <a:lnSpc>
                <a:spcPct val="90000"/>
              </a:lnSpc>
              <a:spcBef>
                <a:spcPts val="1000"/>
              </a:spcBef>
              <a:spcAft>
                <a:spcPts val="0"/>
              </a:spcAft>
              <a:buClr>
                <a:schemeClr val="dk1"/>
              </a:buClr>
              <a:buSzPts val="2200"/>
              <a:buChar char="•"/>
            </a:pPr>
            <a:endParaRPr sz="2200" dirty="0"/>
          </a:p>
          <a:p>
            <a:pPr marL="228600" lvl="0" indent="-228600" algn="l" rtl="0">
              <a:lnSpc>
                <a:spcPct val="90000"/>
              </a:lnSpc>
              <a:spcBef>
                <a:spcPts val="1000"/>
              </a:spcBef>
              <a:spcAft>
                <a:spcPts val="0"/>
              </a:spcAft>
              <a:buClr>
                <a:schemeClr val="dk1"/>
              </a:buClr>
              <a:buSzPts val="2200"/>
              <a:buChar char="•"/>
            </a:pPr>
            <a:r>
              <a:rPr lang="en-GB" sz="2200" dirty="0"/>
              <a:t>Promoting entrepreneurial learning through the apprenticeship model, involves gaining entrepreneurial skills through experience or mastery.</a:t>
            </a:r>
          </a:p>
          <a:p>
            <a:pPr marL="228600" lvl="0" indent="-228600" algn="l" rtl="0">
              <a:lnSpc>
                <a:spcPct val="90000"/>
              </a:lnSpc>
              <a:spcBef>
                <a:spcPts val="1000"/>
              </a:spcBef>
              <a:spcAft>
                <a:spcPts val="0"/>
              </a:spcAft>
              <a:buClr>
                <a:schemeClr val="dk1"/>
              </a:buClr>
              <a:buSzPts val="2200"/>
              <a:buChar char="•"/>
            </a:pPr>
            <a:endParaRPr dirty="0"/>
          </a:p>
          <a:p>
            <a:pPr marL="228600" lvl="0" indent="-228600" algn="l" rtl="0">
              <a:lnSpc>
                <a:spcPct val="90000"/>
              </a:lnSpc>
              <a:spcBef>
                <a:spcPts val="1000"/>
              </a:spcBef>
              <a:spcAft>
                <a:spcPts val="0"/>
              </a:spcAft>
              <a:buClr>
                <a:schemeClr val="dk1"/>
              </a:buClr>
              <a:buSzPts val="2200"/>
              <a:buChar char="•"/>
            </a:pPr>
            <a:r>
              <a:rPr lang="en-GB" sz="2200" dirty="0"/>
              <a:t> ‘apprenticeship is an experience building process that allows the apprentice to learn and relearn while on the job’ (Onwuegbuzie, 2017).</a:t>
            </a:r>
            <a:endParaRPr sz="2200" dirty="0"/>
          </a:p>
        </p:txBody>
      </p:sp>
      <p:sp>
        <p:nvSpPr>
          <p:cNvPr id="162" name="Google Shape;162;p14"/>
          <p:cNvSpPr txBox="1"/>
          <p:nvPr/>
        </p:nvSpPr>
        <p:spPr>
          <a:xfrm>
            <a:off x="4565890" y="114033"/>
            <a:ext cx="5022000" cy="461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400" dirty="0">
                <a:solidFill>
                  <a:srgbClr val="002060"/>
                </a:solidFill>
                <a:latin typeface="Calibri"/>
                <a:ea typeface="Calibri"/>
                <a:cs typeface="Calibri"/>
                <a:sym typeface="Calibri"/>
              </a:rPr>
              <a:t>Context of Entrepreneurial Learning</a:t>
            </a:r>
            <a:endParaRPr sz="2400" dirty="0">
              <a:solidFill>
                <a:srgbClr val="00206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6"/>
        <p:cNvGrpSpPr/>
        <p:nvPr/>
      </p:nvGrpSpPr>
      <p:grpSpPr>
        <a:xfrm>
          <a:off x="0" y="0"/>
          <a:ext cx="0" cy="0"/>
          <a:chOff x="0" y="0"/>
          <a:chExt cx="0" cy="0"/>
        </a:xfrm>
      </p:grpSpPr>
      <p:sp>
        <p:nvSpPr>
          <p:cNvPr id="167" name="Google Shape;167;p15"/>
          <p:cNvSpPr/>
          <p:nvPr/>
        </p:nvSpPr>
        <p:spPr>
          <a:xfrm>
            <a:off x="3048"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8" name="Google Shape;168;p15"/>
          <p:cNvSpPr/>
          <p:nvPr/>
        </p:nvSpPr>
        <p:spPr>
          <a:xfrm>
            <a:off x="1" y="0"/>
            <a:ext cx="4167271" cy="6858000"/>
          </a:xfrm>
          <a:custGeom>
            <a:avLst/>
            <a:gdLst/>
            <a:ahLst/>
            <a:cxnLst/>
            <a:rect l="l" t="t" r="r" b="b"/>
            <a:pathLst>
              <a:path w="4167271" h="6858000" extrusionOk="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9" name="Google Shape;169;p15"/>
          <p:cNvSpPr txBox="1">
            <a:spLocks noGrp="1"/>
          </p:cNvSpPr>
          <p:nvPr>
            <p:ph type="title"/>
          </p:nvPr>
        </p:nvSpPr>
        <p:spPr>
          <a:xfrm>
            <a:off x="339634" y="1153572"/>
            <a:ext cx="3547500" cy="4461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400"/>
              <a:buFont typeface="Calibri"/>
              <a:buNone/>
            </a:pPr>
            <a:r>
              <a:rPr lang="en-GB">
                <a:solidFill>
                  <a:srgbClr val="FFFFFF"/>
                </a:solidFill>
              </a:rPr>
              <a:t>Background 2</a:t>
            </a:r>
            <a:endParaRPr>
              <a:solidFill>
                <a:srgbClr val="FFFFFF"/>
              </a:solidFill>
            </a:endParaRPr>
          </a:p>
        </p:txBody>
      </p:sp>
      <p:sp>
        <p:nvSpPr>
          <p:cNvPr id="170" name="Google Shape;170;p15"/>
          <p:cNvSpPr/>
          <p:nvPr/>
        </p:nvSpPr>
        <p:spPr>
          <a:xfrm rot="10800000" flipH="1">
            <a:off x="7550402" y="2455612"/>
            <a:ext cx="4083300" cy="4083300"/>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71" name="Google Shape;171;p15"/>
          <p:cNvSpPr txBox="1">
            <a:spLocks noGrp="1"/>
          </p:cNvSpPr>
          <p:nvPr>
            <p:ph type="body" idx="1"/>
          </p:nvPr>
        </p:nvSpPr>
        <p:spPr>
          <a:xfrm>
            <a:off x="4223820" y="956685"/>
            <a:ext cx="7042800" cy="5168400"/>
          </a:xfrm>
          <a:prstGeom prst="rect">
            <a:avLst/>
          </a:prstGeom>
          <a:noFill/>
          <a:ln>
            <a:noFill/>
          </a:ln>
        </p:spPr>
        <p:txBody>
          <a:bodyPr spcFirstLastPara="1" wrap="square" lIns="91425" tIns="45700" rIns="91425" bIns="45700" anchor="ctr" anchorCtr="0">
            <a:normAutofit lnSpcReduction="10000"/>
          </a:bodyPr>
          <a:lstStyle/>
          <a:p>
            <a:pPr marL="228600" lvl="0" indent="-228600" algn="just" rtl="0">
              <a:lnSpc>
                <a:spcPct val="90000"/>
              </a:lnSpc>
              <a:spcBef>
                <a:spcPts val="0"/>
              </a:spcBef>
              <a:spcAft>
                <a:spcPts val="0"/>
              </a:spcAft>
              <a:buClr>
                <a:schemeClr val="dk1"/>
              </a:buClr>
              <a:buSzPts val="2200"/>
              <a:buChar char="•"/>
            </a:pPr>
            <a:r>
              <a:rPr lang="en-GB" sz="2200" dirty="0"/>
              <a:t>A unique form - the apprentices learn by observation and adoption of the </a:t>
            </a:r>
            <a:r>
              <a:rPr lang="en-GB" sz="2200" dirty="0" err="1"/>
              <a:t>Oga</a:t>
            </a:r>
            <a:r>
              <a:rPr lang="en-GB" sz="2200" dirty="0"/>
              <a:t>/Masters behaviours. </a:t>
            </a:r>
          </a:p>
          <a:p>
            <a:pPr marL="228600" lvl="0" indent="-228600" algn="just" rtl="0">
              <a:lnSpc>
                <a:spcPct val="90000"/>
              </a:lnSpc>
              <a:spcBef>
                <a:spcPts val="0"/>
              </a:spcBef>
              <a:spcAft>
                <a:spcPts val="0"/>
              </a:spcAft>
              <a:buClr>
                <a:schemeClr val="dk1"/>
              </a:buClr>
              <a:buSzPts val="2200"/>
              <a:buChar char="•"/>
            </a:pPr>
            <a:endParaRPr dirty="0"/>
          </a:p>
          <a:p>
            <a:pPr marL="228600" lvl="0" indent="-228600" algn="just" rtl="0">
              <a:lnSpc>
                <a:spcPct val="90000"/>
              </a:lnSpc>
              <a:spcBef>
                <a:spcPts val="1000"/>
              </a:spcBef>
              <a:spcAft>
                <a:spcPts val="0"/>
              </a:spcAft>
              <a:buClr>
                <a:schemeClr val="dk1"/>
              </a:buClr>
              <a:buSzPts val="2200"/>
              <a:buChar char="•"/>
            </a:pPr>
            <a:r>
              <a:rPr lang="en-GB" sz="2200" dirty="0"/>
              <a:t>The apprentices live with the </a:t>
            </a:r>
            <a:r>
              <a:rPr lang="en-GB" sz="2200" dirty="0" err="1"/>
              <a:t>Oga</a:t>
            </a:r>
            <a:r>
              <a:rPr lang="en-GB" sz="2200" dirty="0"/>
              <a:t> and his family </a:t>
            </a:r>
          </a:p>
          <a:p>
            <a:pPr marL="228600" lvl="0" indent="-228600" algn="just" rtl="0">
              <a:lnSpc>
                <a:spcPct val="90000"/>
              </a:lnSpc>
              <a:spcBef>
                <a:spcPts val="1000"/>
              </a:spcBef>
              <a:spcAft>
                <a:spcPts val="0"/>
              </a:spcAft>
              <a:buClr>
                <a:schemeClr val="dk1"/>
              </a:buClr>
              <a:buSzPts val="2200"/>
              <a:buChar char="•"/>
            </a:pPr>
            <a:endParaRPr lang="en-GB" sz="2200" dirty="0"/>
          </a:p>
          <a:p>
            <a:pPr marL="228600" lvl="0" indent="-228600" algn="just" rtl="0">
              <a:lnSpc>
                <a:spcPct val="90000"/>
              </a:lnSpc>
              <a:spcBef>
                <a:spcPts val="1000"/>
              </a:spcBef>
              <a:spcAft>
                <a:spcPts val="0"/>
              </a:spcAft>
              <a:buClr>
                <a:schemeClr val="dk1"/>
              </a:buClr>
              <a:buSzPts val="2200"/>
              <a:buChar char="•"/>
            </a:pPr>
            <a:r>
              <a:rPr lang="en-GB" sz="2200" dirty="0"/>
              <a:t>Works with them for the duration of the apprenticeship -typically six years but may be longer.</a:t>
            </a:r>
          </a:p>
          <a:p>
            <a:pPr marL="228600" lvl="0" indent="-228600" algn="just" rtl="0">
              <a:lnSpc>
                <a:spcPct val="90000"/>
              </a:lnSpc>
              <a:spcBef>
                <a:spcPts val="1000"/>
              </a:spcBef>
              <a:spcAft>
                <a:spcPts val="0"/>
              </a:spcAft>
              <a:buClr>
                <a:schemeClr val="dk1"/>
              </a:buClr>
              <a:buSzPts val="2200"/>
              <a:buChar char="•"/>
            </a:pPr>
            <a:endParaRPr dirty="0"/>
          </a:p>
          <a:p>
            <a:pPr marL="228600" lvl="0" indent="-228600" algn="just" rtl="0">
              <a:lnSpc>
                <a:spcPct val="90000"/>
              </a:lnSpc>
              <a:spcBef>
                <a:spcPts val="1000"/>
              </a:spcBef>
              <a:spcAft>
                <a:spcPts val="0"/>
              </a:spcAft>
              <a:buClr>
                <a:schemeClr val="dk1"/>
              </a:buClr>
              <a:buSzPts val="2200"/>
              <a:buChar char="•"/>
            </a:pPr>
            <a:r>
              <a:rPr lang="en-GB" sz="2200" dirty="0"/>
              <a:t>The apprentices are nurtured and provided the knowledge, experience, entrepreneurial capabilities needed to start and grow ventures.</a:t>
            </a:r>
          </a:p>
          <a:p>
            <a:pPr marL="228600" lvl="0" indent="-228600" algn="just" rtl="0">
              <a:lnSpc>
                <a:spcPct val="90000"/>
              </a:lnSpc>
              <a:spcBef>
                <a:spcPts val="1000"/>
              </a:spcBef>
              <a:spcAft>
                <a:spcPts val="0"/>
              </a:spcAft>
              <a:buClr>
                <a:schemeClr val="dk1"/>
              </a:buClr>
              <a:buSzPts val="2200"/>
              <a:buChar char="•"/>
            </a:pPr>
            <a:endParaRPr dirty="0"/>
          </a:p>
          <a:p>
            <a:pPr marL="228600" lvl="0" indent="-228600" algn="just" rtl="0">
              <a:lnSpc>
                <a:spcPct val="90000"/>
              </a:lnSpc>
              <a:spcBef>
                <a:spcPts val="1000"/>
              </a:spcBef>
              <a:spcAft>
                <a:spcPts val="0"/>
              </a:spcAft>
              <a:buClr>
                <a:schemeClr val="dk1"/>
              </a:buClr>
              <a:buSzPts val="2200"/>
              <a:buChar char="•"/>
            </a:pPr>
            <a:r>
              <a:rPr lang="en-GB" sz="2200" dirty="0"/>
              <a:t>IAS apprenticeship scheme foster self-employment and self-sufficiency as a way of life</a:t>
            </a:r>
            <a:endParaRPr dirty="0"/>
          </a:p>
        </p:txBody>
      </p:sp>
      <p:sp>
        <p:nvSpPr>
          <p:cNvPr id="172" name="Google Shape;172;p15"/>
          <p:cNvSpPr txBox="1"/>
          <p:nvPr/>
        </p:nvSpPr>
        <p:spPr>
          <a:xfrm>
            <a:off x="4570175" y="406678"/>
            <a:ext cx="5022000" cy="461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400" b="1" dirty="0">
                <a:solidFill>
                  <a:srgbClr val="002060"/>
                </a:solidFill>
                <a:latin typeface="Calibri"/>
                <a:ea typeface="Calibri"/>
                <a:cs typeface="Calibri"/>
                <a:sym typeface="Calibri"/>
              </a:rPr>
              <a:t>Apprenticeship Model in Nigeria</a:t>
            </a:r>
            <a:endParaRPr b="1"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6"/>
        <p:cNvGrpSpPr/>
        <p:nvPr/>
      </p:nvGrpSpPr>
      <p:grpSpPr>
        <a:xfrm>
          <a:off x="0" y="0"/>
          <a:ext cx="0" cy="0"/>
          <a:chOff x="0" y="0"/>
          <a:chExt cx="0" cy="0"/>
        </a:xfrm>
      </p:grpSpPr>
      <p:sp>
        <p:nvSpPr>
          <p:cNvPr id="177" name="Google Shape;177;p1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78" name="Google Shape;178;p16"/>
          <p:cNvPicPr preferRelativeResize="0"/>
          <p:nvPr/>
        </p:nvPicPr>
        <p:blipFill rotWithShape="1">
          <a:blip r:embed="rId3">
            <a:alphaModFix amt="35000"/>
          </a:blip>
          <a:srcRect b="15633"/>
          <a:stretch/>
        </p:blipFill>
        <p:spPr>
          <a:xfrm>
            <a:off x="-4243" y="10"/>
            <a:ext cx="12196244" cy="6857989"/>
          </a:xfrm>
          <a:prstGeom prst="rect">
            <a:avLst/>
          </a:prstGeom>
          <a:noFill/>
          <a:ln>
            <a:noFill/>
          </a:ln>
        </p:spPr>
      </p:pic>
      <p:sp>
        <p:nvSpPr>
          <p:cNvPr id="179" name="Google Shape;179;p16"/>
          <p:cNvSpPr txBox="1">
            <a:spLocks noGrp="1"/>
          </p:cNvSpPr>
          <p:nvPr>
            <p:ph type="title"/>
          </p:nvPr>
        </p:nvSpPr>
        <p:spPr>
          <a:xfrm>
            <a:off x="643467" y="321734"/>
            <a:ext cx="10905000" cy="1135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Calibri"/>
              <a:buNone/>
            </a:pPr>
            <a:r>
              <a:rPr lang="en-GB" sz="3600"/>
              <a:t>Aim/Objectives/research questions</a:t>
            </a:r>
            <a:endParaRPr/>
          </a:p>
        </p:txBody>
      </p:sp>
      <p:sp>
        <p:nvSpPr>
          <p:cNvPr id="180" name="Google Shape;180;p16"/>
          <p:cNvSpPr/>
          <p:nvPr/>
        </p:nvSpPr>
        <p:spPr>
          <a:xfrm rot="2700000">
            <a:off x="11052660" y="2120011"/>
            <a:ext cx="645306" cy="645306"/>
          </a:xfrm>
          <a:prstGeom prst="rect">
            <a:avLst/>
          </a:prstGeom>
          <a:solidFill>
            <a:schemeClr val="accent4">
              <a:alpha val="298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1" name="Google Shape;181;p16"/>
          <p:cNvSpPr/>
          <p:nvPr/>
        </p:nvSpPr>
        <p:spPr>
          <a:xfrm rot="-5400000">
            <a:off x="10288968" y="1343059"/>
            <a:ext cx="2532900" cy="1272900"/>
          </a:xfrm>
          <a:prstGeom prst="triangle">
            <a:avLst>
              <a:gd name="adj" fmla="val 50000"/>
            </a:avLst>
          </a:prstGeom>
          <a:solidFill>
            <a:schemeClr val="accent4">
              <a:alpha val="298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2" name="Google Shape;182;p16"/>
          <p:cNvSpPr/>
          <p:nvPr/>
        </p:nvSpPr>
        <p:spPr>
          <a:xfrm rot="5400000">
            <a:off x="-501690" y="5103247"/>
            <a:ext cx="2017500" cy="1014000"/>
          </a:xfrm>
          <a:prstGeom prst="triangle">
            <a:avLst>
              <a:gd name="adj" fmla="val 50000"/>
            </a:avLst>
          </a:prstGeom>
          <a:solidFill>
            <a:schemeClr val="accent1">
              <a:alpha val="298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3" name="Google Shape;183;p16"/>
          <p:cNvSpPr/>
          <p:nvPr/>
        </p:nvSpPr>
        <p:spPr>
          <a:xfrm rot="2700000">
            <a:off x="427814" y="5728750"/>
            <a:ext cx="485782" cy="485782"/>
          </a:xfrm>
          <a:prstGeom prst="rect">
            <a:avLst/>
          </a:prstGeom>
          <a:solidFill>
            <a:schemeClr val="accent1">
              <a:alpha val="298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184" name="Google Shape;184;p16"/>
          <p:cNvGrpSpPr/>
          <p:nvPr/>
        </p:nvGrpSpPr>
        <p:grpSpPr>
          <a:xfrm>
            <a:off x="643467" y="1782981"/>
            <a:ext cx="10905159" cy="4393990"/>
            <a:chOff x="0" y="0"/>
            <a:chExt cx="10905159" cy="4393990"/>
          </a:xfrm>
        </p:grpSpPr>
        <p:sp>
          <p:nvSpPr>
            <p:cNvPr id="185" name="Google Shape;185;p16"/>
            <p:cNvSpPr/>
            <p:nvPr/>
          </p:nvSpPr>
          <p:spPr>
            <a:xfrm>
              <a:off x="0" y="0"/>
              <a:ext cx="9269400" cy="1977300"/>
            </a:xfrm>
            <a:prstGeom prst="roundRect">
              <a:avLst>
                <a:gd name="adj" fmla="val 10000"/>
              </a:avLst>
            </a:prstGeom>
            <a:gradFill>
              <a:gsLst>
                <a:gs pos="0">
                  <a:srgbClr val="F08B54"/>
                </a:gs>
                <a:gs pos="50000">
                  <a:srgbClr val="F67A26"/>
                </a:gs>
                <a:gs pos="100000">
                  <a:srgbClr val="E36A18"/>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6"/>
            <p:cNvSpPr txBox="1"/>
            <p:nvPr/>
          </p:nvSpPr>
          <p:spPr>
            <a:xfrm>
              <a:off x="57913" y="57913"/>
              <a:ext cx="7225500" cy="1861500"/>
            </a:xfrm>
            <a:prstGeom prst="rect">
              <a:avLst/>
            </a:prstGeom>
            <a:noFill/>
            <a:ln>
              <a:noFill/>
            </a:ln>
          </p:spPr>
          <p:txBody>
            <a:bodyPr spcFirstLastPara="1" wrap="square" lIns="102850" tIns="102850" rIns="102850" bIns="102850" anchor="ctr" anchorCtr="0">
              <a:noAutofit/>
            </a:bodyPr>
            <a:lstStyle/>
            <a:p>
              <a:pPr marL="0" marR="0" lvl="0" indent="0" algn="l" rtl="0">
                <a:lnSpc>
                  <a:spcPct val="90000"/>
                </a:lnSpc>
                <a:spcBef>
                  <a:spcPts val="0"/>
                </a:spcBef>
                <a:spcAft>
                  <a:spcPts val="0"/>
                </a:spcAft>
                <a:buClr>
                  <a:schemeClr val="lt1"/>
                </a:buClr>
                <a:buSzPts val="2700"/>
                <a:buFont typeface="Calibri"/>
                <a:buNone/>
              </a:pPr>
              <a:r>
                <a:rPr lang="en-GB" sz="2700">
                  <a:solidFill>
                    <a:schemeClr val="lt1"/>
                  </a:solidFill>
                  <a:latin typeface="Calibri"/>
                  <a:ea typeface="Calibri"/>
                  <a:cs typeface="Calibri"/>
                  <a:sym typeface="Calibri"/>
                </a:rPr>
                <a:t>Does the entrepreneurial learning process of the IAS apprenticeship model produce more successful entrepreneurial outcomes in Nigeria?</a:t>
              </a:r>
              <a:br>
                <a:rPr lang="en-GB" sz="2700">
                  <a:solidFill>
                    <a:schemeClr val="lt1"/>
                  </a:solidFill>
                  <a:latin typeface="Calibri"/>
                  <a:ea typeface="Calibri"/>
                  <a:cs typeface="Calibri"/>
                  <a:sym typeface="Calibri"/>
                </a:rPr>
              </a:br>
              <a:endParaRPr/>
            </a:p>
          </p:txBody>
        </p:sp>
        <p:sp>
          <p:nvSpPr>
            <p:cNvPr id="187" name="Google Shape;187;p16"/>
            <p:cNvSpPr/>
            <p:nvPr/>
          </p:nvSpPr>
          <p:spPr>
            <a:xfrm>
              <a:off x="1635759" y="2416690"/>
              <a:ext cx="9269400" cy="1977300"/>
            </a:xfrm>
            <a:prstGeom prst="roundRect">
              <a:avLst>
                <a:gd name="adj" fmla="val 10000"/>
              </a:avLst>
            </a:prstGeom>
            <a:gradFill>
              <a:gsLst>
                <a:gs pos="0">
                  <a:srgbClr val="AFAFAF"/>
                </a:gs>
                <a:gs pos="50000">
                  <a:schemeClr val="accent3"/>
                </a:gs>
                <a:gs pos="100000">
                  <a:srgbClr val="91919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6"/>
            <p:cNvSpPr txBox="1"/>
            <p:nvPr/>
          </p:nvSpPr>
          <p:spPr>
            <a:xfrm>
              <a:off x="1693672" y="2474603"/>
              <a:ext cx="6232500" cy="1861500"/>
            </a:xfrm>
            <a:prstGeom prst="rect">
              <a:avLst/>
            </a:prstGeom>
            <a:noFill/>
            <a:ln>
              <a:noFill/>
            </a:ln>
          </p:spPr>
          <p:txBody>
            <a:bodyPr spcFirstLastPara="1" wrap="square" lIns="102850" tIns="102850" rIns="102850" bIns="102850" anchor="ctr" anchorCtr="0">
              <a:noAutofit/>
            </a:bodyPr>
            <a:lstStyle/>
            <a:p>
              <a:pPr marL="0" marR="0" lvl="0" indent="0" algn="l" rtl="0">
                <a:lnSpc>
                  <a:spcPct val="90000"/>
                </a:lnSpc>
                <a:spcBef>
                  <a:spcPts val="0"/>
                </a:spcBef>
                <a:spcAft>
                  <a:spcPts val="0"/>
                </a:spcAft>
                <a:buClr>
                  <a:schemeClr val="lt1"/>
                </a:buClr>
                <a:buSzPts val="2700"/>
                <a:buFont typeface="Calibri"/>
                <a:buNone/>
              </a:pPr>
              <a:r>
                <a:rPr lang="en-GB" sz="2700">
                  <a:solidFill>
                    <a:schemeClr val="lt1"/>
                  </a:solidFill>
                  <a:latin typeface="Calibri"/>
                  <a:ea typeface="Calibri"/>
                  <a:cs typeface="Calibri"/>
                  <a:sym typeface="Calibri"/>
                </a:rPr>
                <a:t>Can the model of entrepreneurial learning process be adapted and replicated outside the context of the IAS?</a:t>
              </a:r>
              <a:endParaRPr/>
            </a:p>
          </p:txBody>
        </p:sp>
        <p:sp>
          <p:nvSpPr>
            <p:cNvPr id="189" name="Google Shape;189;p16"/>
            <p:cNvSpPr/>
            <p:nvPr/>
          </p:nvSpPr>
          <p:spPr>
            <a:xfrm>
              <a:off x="7984066" y="1554371"/>
              <a:ext cx="1285200" cy="1285200"/>
            </a:xfrm>
            <a:prstGeom prst="downArrow">
              <a:avLst>
                <a:gd name="adj1" fmla="val 55000"/>
                <a:gd name="adj2" fmla="val 45000"/>
              </a:avLst>
            </a:prstGeom>
            <a:solidFill>
              <a:srgbClr val="F7D5CB">
                <a:alpha val="89800"/>
              </a:srgbClr>
            </a:solidFill>
            <a:ln w="9525" cap="flat" cmpd="sng">
              <a:solidFill>
                <a:srgbClr val="F7D5CB">
                  <a:alpha val="89800"/>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6"/>
            <p:cNvSpPr txBox="1"/>
            <p:nvPr/>
          </p:nvSpPr>
          <p:spPr>
            <a:xfrm>
              <a:off x="8273245" y="1554371"/>
              <a:ext cx="706800" cy="967200"/>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dk1"/>
                </a:buClr>
                <a:buSzPts val="3600"/>
                <a:buFont typeface="Calibri"/>
                <a:buNone/>
              </a:pPr>
              <a:endParaRPr sz="3600">
                <a:solidFill>
                  <a:schemeClr val="dk1"/>
                </a:solidFill>
                <a:latin typeface="Calibri"/>
                <a:ea typeface="Calibri"/>
                <a:cs typeface="Calibri"/>
                <a:sym typeface="Calibri"/>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4"/>
        <p:cNvGrpSpPr/>
        <p:nvPr/>
      </p:nvGrpSpPr>
      <p:grpSpPr>
        <a:xfrm>
          <a:off x="0" y="0"/>
          <a:ext cx="0" cy="0"/>
          <a:chOff x="0" y="0"/>
          <a:chExt cx="0" cy="0"/>
        </a:xfrm>
      </p:grpSpPr>
      <p:sp>
        <p:nvSpPr>
          <p:cNvPr id="195" name="Google Shape;195;p17"/>
          <p:cNvSpPr txBox="1">
            <a:spLocks noGrp="1"/>
          </p:cNvSpPr>
          <p:nvPr>
            <p:ph type="title" idx="4294967295"/>
          </p:nvPr>
        </p:nvSpPr>
        <p:spPr>
          <a:xfrm>
            <a:off x="976128" y="452731"/>
            <a:ext cx="8834400" cy="13470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2800"/>
              <a:buFont typeface="Calibri"/>
              <a:buNone/>
            </a:pPr>
            <a:br>
              <a:rPr lang="en-GB" sz="2800" b="1">
                <a:latin typeface="Calibri"/>
                <a:ea typeface="Calibri"/>
                <a:cs typeface="Calibri"/>
                <a:sym typeface="Calibri"/>
              </a:rPr>
            </a:br>
            <a:br>
              <a:rPr lang="en-GB" sz="2800" b="1">
                <a:latin typeface="Calibri"/>
                <a:ea typeface="Calibri"/>
                <a:cs typeface="Calibri"/>
                <a:sym typeface="Calibri"/>
              </a:rPr>
            </a:br>
            <a:endParaRPr sz="2800" b="1">
              <a:latin typeface="Calibri"/>
              <a:ea typeface="Calibri"/>
              <a:cs typeface="Calibri"/>
              <a:sym typeface="Calibri"/>
            </a:endParaRPr>
          </a:p>
        </p:txBody>
      </p:sp>
      <p:grpSp>
        <p:nvGrpSpPr>
          <p:cNvPr id="196" name="Google Shape;196;p17"/>
          <p:cNvGrpSpPr/>
          <p:nvPr/>
        </p:nvGrpSpPr>
        <p:grpSpPr>
          <a:xfrm>
            <a:off x="1974944" y="4526082"/>
            <a:ext cx="8242111" cy="2162600"/>
            <a:chOff x="2577" y="152444"/>
            <a:chExt cx="8242111" cy="2162600"/>
          </a:xfrm>
        </p:grpSpPr>
        <p:sp>
          <p:nvSpPr>
            <p:cNvPr id="197" name="Google Shape;197;p17"/>
            <p:cNvSpPr/>
            <p:nvPr/>
          </p:nvSpPr>
          <p:spPr>
            <a:xfrm>
              <a:off x="2577" y="152444"/>
              <a:ext cx="2512800" cy="976800"/>
            </a:xfrm>
            <a:prstGeom prst="rect">
              <a:avLst/>
            </a:prstGeom>
            <a:solidFill>
              <a:srgbClr val="4372C3"/>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7"/>
            <p:cNvSpPr txBox="1"/>
            <p:nvPr/>
          </p:nvSpPr>
          <p:spPr>
            <a:xfrm>
              <a:off x="2577" y="152444"/>
              <a:ext cx="2512800" cy="976800"/>
            </a:xfrm>
            <a:prstGeom prst="rect">
              <a:avLst/>
            </a:prstGeom>
            <a:noFill/>
            <a:ln>
              <a:noFill/>
            </a:ln>
          </p:spPr>
          <p:txBody>
            <a:bodyPr spcFirstLastPara="1" wrap="square" lIns="192000" tIns="109725" rIns="192000" bIns="109725" anchor="ctr" anchorCtr="0">
              <a:noAutofit/>
            </a:bodyPr>
            <a:lstStyle/>
            <a:p>
              <a:pPr marL="0" marR="0" lvl="0" indent="0" algn="ctr" rtl="0">
                <a:lnSpc>
                  <a:spcPct val="90000"/>
                </a:lnSpc>
                <a:spcBef>
                  <a:spcPts val="0"/>
                </a:spcBef>
                <a:spcAft>
                  <a:spcPts val="0"/>
                </a:spcAft>
                <a:buClr>
                  <a:schemeClr val="lt1"/>
                </a:buClr>
                <a:buSzPts val="2700"/>
                <a:buFont typeface="Calibri"/>
                <a:buNone/>
              </a:pPr>
              <a:r>
                <a:rPr lang="en-GB" sz="2700" dirty="0">
                  <a:solidFill>
                    <a:schemeClr val="lt1"/>
                  </a:solidFill>
                  <a:latin typeface="Calibri"/>
                  <a:ea typeface="Calibri"/>
                  <a:cs typeface="Calibri"/>
                  <a:sym typeface="Calibri"/>
                </a:rPr>
                <a:t>(a)</a:t>
              </a:r>
              <a:r>
                <a:rPr lang="en-GB" sz="2700" dirty="0" err="1">
                  <a:solidFill>
                    <a:schemeClr val="lt1"/>
                  </a:solidFill>
                  <a:latin typeface="Calibri"/>
                  <a:ea typeface="Calibri"/>
                  <a:cs typeface="Calibri"/>
                  <a:sym typeface="Calibri"/>
                </a:rPr>
                <a:t>Behavioral</a:t>
              </a:r>
              <a:r>
                <a:rPr lang="en-GB" sz="2700" dirty="0">
                  <a:solidFill>
                    <a:schemeClr val="lt1"/>
                  </a:solidFill>
                  <a:latin typeface="Calibri"/>
                  <a:ea typeface="Calibri"/>
                  <a:cs typeface="Calibri"/>
                  <a:sym typeface="Calibri"/>
                </a:rPr>
                <a:t> beliefs</a:t>
              </a:r>
              <a:endParaRPr sz="2700" dirty="0">
                <a:solidFill>
                  <a:schemeClr val="lt1"/>
                </a:solidFill>
                <a:latin typeface="Calibri"/>
                <a:ea typeface="Calibri"/>
                <a:cs typeface="Calibri"/>
                <a:sym typeface="Calibri"/>
              </a:endParaRPr>
            </a:p>
          </p:txBody>
        </p:sp>
        <p:sp>
          <p:nvSpPr>
            <p:cNvPr id="199" name="Google Shape;199;p17"/>
            <p:cNvSpPr/>
            <p:nvPr/>
          </p:nvSpPr>
          <p:spPr>
            <a:xfrm>
              <a:off x="2577" y="1129144"/>
              <a:ext cx="2512800" cy="1185900"/>
            </a:xfrm>
            <a:prstGeom prst="rect">
              <a:avLst/>
            </a:prstGeom>
            <a:solidFill>
              <a:srgbClr val="CCD3EA">
                <a:alpha val="89800"/>
              </a:srgbClr>
            </a:solidFill>
            <a:ln w="12700" cap="flat" cmpd="sng">
              <a:solidFill>
                <a:srgbClr val="CCD3EA">
                  <a:alpha val="89800"/>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7"/>
            <p:cNvSpPr txBox="1"/>
            <p:nvPr/>
          </p:nvSpPr>
          <p:spPr>
            <a:xfrm>
              <a:off x="2577" y="1129144"/>
              <a:ext cx="2512800" cy="1185900"/>
            </a:xfrm>
            <a:prstGeom prst="rect">
              <a:avLst/>
            </a:prstGeom>
            <a:noFill/>
            <a:ln>
              <a:noFill/>
            </a:ln>
          </p:spPr>
          <p:txBody>
            <a:bodyPr spcFirstLastPara="1" wrap="square" lIns="144000" tIns="144000" rIns="192000" bIns="216025" anchor="t" anchorCtr="0">
              <a:noAutofit/>
            </a:bodyPr>
            <a:lstStyle/>
            <a:p>
              <a:pPr marL="228600" marR="0" lvl="1" indent="-57150" algn="l" rtl="0">
                <a:lnSpc>
                  <a:spcPct val="90000"/>
                </a:lnSpc>
                <a:spcBef>
                  <a:spcPts val="0"/>
                </a:spcBef>
                <a:spcAft>
                  <a:spcPts val="0"/>
                </a:spcAft>
                <a:buClr>
                  <a:schemeClr val="dk1"/>
                </a:buClr>
                <a:buSzPts val="2700"/>
                <a:buFont typeface="Calibri"/>
                <a:buNone/>
              </a:pPr>
              <a:endParaRPr sz="2700" b="0" i="0" u="none" strike="noStrike" cap="none">
                <a:solidFill>
                  <a:schemeClr val="dk1"/>
                </a:solidFill>
                <a:latin typeface="Calibri"/>
                <a:ea typeface="Calibri"/>
                <a:cs typeface="Calibri"/>
                <a:sym typeface="Calibri"/>
              </a:endParaRPr>
            </a:p>
          </p:txBody>
        </p:sp>
        <p:sp>
          <p:nvSpPr>
            <p:cNvPr id="201" name="Google Shape;201;p17"/>
            <p:cNvSpPr/>
            <p:nvPr/>
          </p:nvSpPr>
          <p:spPr>
            <a:xfrm>
              <a:off x="2867233" y="152444"/>
              <a:ext cx="2512800" cy="976800"/>
            </a:xfrm>
            <a:prstGeom prst="rect">
              <a:avLst/>
            </a:prstGeom>
            <a:solidFill>
              <a:srgbClr val="4372C3"/>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7"/>
            <p:cNvSpPr txBox="1"/>
            <p:nvPr/>
          </p:nvSpPr>
          <p:spPr>
            <a:xfrm>
              <a:off x="2867233" y="152444"/>
              <a:ext cx="2512800" cy="976800"/>
            </a:xfrm>
            <a:prstGeom prst="rect">
              <a:avLst/>
            </a:prstGeom>
            <a:noFill/>
            <a:ln>
              <a:noFill/>
            </a:ln>
          </p:spPr>
          <p:txBody>
            <a:bodyPr spcFirstLastPara="1" wrap="square" lIns="192000" tIns="109725" rIns="192000" bIns="109725" anchor="ctr" anchorCtr="0">
              <a:noAutofit/>
            </a:bodyPr>
            <a:lstStyle/>
            <a:p>
              <a:pPr marL="0" marR="0" lvl="0" indent="0" algn="ctr" rtl="0">
                <a:lnSpc>
                  <a:spcPct val="90000"/>
                </a:lnSpc>
                <a:spcBef>
                  <a:spcPts val="0"/>
                </a:spcBef>
                <a:spcAft>
                  <a:spcPts val="0"/>
                </a:spcAft>
                <a:buClr>
                  <a:schemeClr val="lt1"/>
                </a:buClr>
                <a:buSzPts val="2700"/>
                <a:buFont typeface="Calibri"/>
                <a:buNone/>
              </a:pPr>
              <a:r>
                <a:rPr lang="en-GB" sz="2700">
                  <a:solidFill>
                    <a:schemeClr val="lt1"/>
                  </a:solidFill>
                  <a:latin typeface="Calibri"/>
                  <a:ea typeface="Calibri"/>
                  <a:cs typeface="Calibri"/>
                  <a:sym typeface="Calibri"/>
                </a:rPr>
                <a:t>(b) normative beliefs</a:t>
              </a:r>
              <a:endParaRPr sz="2700">
                <a:solidFill>
                  <a:schemeClr val="lt1"/>
                </a:solidFill>
                <a:latin typeface="Calibri"/>
                <a:ea typeface="Calibri"/>
                <a:cs typeface="Calibri"/>
                <a:sym typeface="Calibri"/>
              </a:endParaRPr>
            </a:p>
          </p:txBody>
        </p:sp>
        <p:sp>
          <p:nvSpPr>
            <p:cNvPr id="203" name="Google Shape;203;p17"/>
            <p:cNvSpPr/>
            <p:nvPr/>
          </p:nvSpPr>
          <p:spPr>
            <a:xfrm>
              <a:off x="2867233" y="1129144"/>
              <a:ext cx="2512800" cy="1185900"/>
            </a:xfrm>
            <a:prstGeom prst="rect">
              <a:avLst/>
            </a:prstGeom>
            <a:solidFill>
              <a:srgbClr val="CCD3EA">
                <a:alpha val="89800"/>
              </a:srgbClr>
            </a:solidFill>
            <a:ln w="12700" cap="flat" cmpd="sng">
              <a:solidFill>
                <a:srgbClr val="CCD3EA">
                  <a:alpha val="89800"/>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7"/>
            <p:cNvSpPr/>
            <p:nvPr/>
          </p:nvSpPr>
          <p:spPr>
            <a:xfrm>
              <a:off x="5731888" y="152444"/>
              <a:ext cx="2512800" cy="976800"/>
            </a:xfrm>
            <a:prstGeom prst="rect">
              <a:avLst/>
            </a:prstGeom>
            <a:solidFill>
              <a:srgbClr val="4372C3"/>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7"/>
            <p:cNvSpPr txBox="1"/>
            <p:nvPr/>
          </p:nvSpPr>
          <p:spPr>
            <a:xfrm>
              <a:off x="5731888" y="152444"/>
              <a:ext cx="2512800" cy="976800"/>
            </a:xfrm>
            <a:prstGeom prst="rect">
              <a:avLst/>
            </a:prstGeom>
            <a:noFill/>
            <a:ln>
              <a:noFill/>
            </a:ln>
          </p:spPr>
          <p:txBody>
            <a:bodyPr spcFirstLastPara="1" wrap="square" lIns="192000" tIns="109725" rIns="192000" bIns="109725" anchor="ctr" anchorCtr="0">
              <a:noAutofit/>
            </a:bodyPr>
            <a:lstStyle/>
            <a:p>
              <a:pPr marL="0" marR="0" lvl="0" indent="0" algn="ctr" rtl="0">
                <a:lnSpc>
                  <a:spcPct val="90000"/>
                </a:lnSpc>
                <a:spcBef>
                  <a:spcPts val="0"/>
                </a:spcBef>
                <a:spcAft>
                  <a:spcPts val="0"/>
                </a:spcAft>
                <a:buClr>
                  <a:schemeClr val="lt1"/>
                </a:buClr>
                <a:buSzPts val="2700"/>
                <a:buFont typeface="Calibri"/>
                <a:buNone/>
              </a:pPr>
              <a:r>
                <a:rPr lang="en-GB" sz="2700">
                  <a:solidFill>
                    <a:schemeClr val="lt1"/>
                  </a:solidFill>
                  <a:latin typeface="Calibri"/>
                  <a:ea typeface="Calibri"/>
                  <a:cs typeface="Calibri"/>
                  <a:sym typeface="Calibri"/>
                </a:rPr>
                <a:t>(c) control beliefs </a:t>
              </a:r>
              <a:endParaRPr sz="2700">
                <a:solidFill>
                  <a:schemeClr val="lt1"/>
                </a:solidFill>
                <a:latin typeface="Calibri"/>
                <a:ea typeface="Calibri"/>
                <a:cs typeface="Calibri"/>
                <a:sym typeface="Calibri"/>
              </a:endParaRPr>
            </a:p>
          </p:txBody>
        </p:sp>
        <p:sp>
          <p:nvSpPr>
            <p:cNvPr id="206" name="Google Shape;206;p17"/>
            <p:cNvSpPr/>
            <p:nvPr/>
          </p:nvSpPr>
          <p:spPr>
            <a:xfrm>
              <a:off x="5731888" y="1129144"/>
              <a:ext cx="2512800" cy="1185900"/>
            </a:xfrm>
            <a:prstGeom prst="rect">
              <a:avLst/>
            </a:prstGeom>
            <a:solidFill>
              <a:srgbClr val="CCD3EA">
                <a:alpha val="89800"/>
              </a:srgbClr>
            </a:solidFill>
            <a:ln w="12700" cap="flat" cmpd="sng">
              <a:solidFill>
                <a:srgbClr val="CCD3EA">
                  <a:alpha val="89800"/>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7" name="Google Shape;207;p17"/>
          <p:cNvSpPr/>
          <p:nvPr/>
        </p:nvSpPr>
        <p:spPr>
          <a:xfrm>
            <a:off x="1480457" y="452731"/>
            <a:ext cx="8247300" cy="1292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400" b="1" dirty="0">
                <a:solidFill>
                  <a:schemeClr val="dk1"/>
                </a:solidFill>
                <a:latin typeface="Calibri"/>
                <a:ea typeface="Calibri"/>
                <a:cs typeface="Calibri"/>
                <a:sym typeface="Calibri"/>
              </a:rPr>
              <a:t>Theory of Planned Behaviour (Ajzen, 2002 and Sabah, 2016)</a:t>
            </a:r>
            <a:endParaRPr dirty="0"/>
          </a:p>
          <a:p>
            <a:pPr marL="0" marR="0" lvl="0" indent="0" algn="l" rtl="0">
              <a:spcBef>
                <a:spcPts val="0"/>
              </a:spcBef>
              <a:spcAft>
                <a:spcPts val="0"/>
              </a:spcAft>
              <a:buNone/>
            </a:pPr>
            <a:br>
              <a:rPr lang="en-GB" sz="1800" b="1" dirty="0">
                <a:solidFill>
                  <a:schemeClr val="dk1"/>
                </a:solidFill>
                <a:latin typeface="Calibri"/>
                <a:ea typeface="Calibri"/>
                <a:cs typeface="Calibri"/>
                <a:sym typeface="Calibri"/>
              </a:rPr>
            </a:br>
            <a:r>
              <a:rPr lang="en-GB" sz="1800" dirty="0">
                <a:solidFill>
                  <a:schemeClr val="dk1"/>
                </a:solidFill>
                <a:latin typeface="Calibri"/>
                <a:ea typeface="Calibri"/>
                <a:cs typeface="Calibri"/>
                <a:sym typeface="Calibri"/>
              </a:rPr>
              <a:t>Our understanding of planned behaviour is aided by three conceptually distinct views</a:t>
            </a:r>
            <a:br>
              <a:rPr lang="en-GB" sz="1800" dirty="0">
                <a:solidFill>
                  <a:schemeClr val="dk1"/>
                </a:solidFill>
                <a:latin typeface="Calibri"/>
                <a:ea typeface="Calibri"/>
                <a:cs typeface="Calibri"/>
                <a:sym typeface="Calibri"/>
              </a:rPr>
            </a:br>
            <a:endParaRPr sz="1800" dirty="0">
              <a:solidFill>
                <a:schemeClr val="dk1"/>
              </a:solidFill>
              <a:latin typeface="Calibri"/>
              <a:ea typeface="Calibri"/>
              <a:cs typeface="Calibri"/>
              <a:sym typeface="Calibri"/>
            </a:endParaRPr>
          </a:p>
        </p:txBody>
      </p:sp>
      <p:pic>
        <p:nvPicPr>
          <p:cNvPr id="2" name="Picture 1">
            <a:extLst>
              <a:ext uri="{FF2B5EF4-FFF2-40B4-BE49-F238E27FC236}">
                <a16:creationId xmlns:a16="http://schemas.microsoft.com/office/drawing/2014/main" id="{9C017E7B-2525-107F-185A-5F096DE756E7}"/>
              </a:ext>
            </a:extLst>
          </p:cNvPr>
          <p:cNvPicPr>
            <a:picLocks noChangeAspect="1"/>
          </p:cNvPicPr>
          <p:nvPr/>
        </p:nvPicPr>
        <p:blipFill>
          <a:blip r:embed="rId3"/>
          <a:stretch>
            <a:fillRect/>
          </a:stretch>
        </p:blipFill>
        <p:spPr>
          <a:xfrm>
            <a:off x="3225947" y="1628929"/>
            <a:ext cx="5113720" cy="278220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pic>
        <p:nvPicPr>
          <p:cNvPr id="212" name="Google Shape;212;p18"/>
          <p:cNvPicPr preferRelativeResize="0"/>
          <p:nvPr/>
        </p:nvPicPr>
        <p:blipFill rotWithShape="1">
          <a:blip r:embed="rId3">
            <a:alphaModFix/>
          </a:blip>
          <a:srcRect/>
          <a:stretch/>
        </p:blipFill>
        <p:spPr>
          <a:xfrm>
            <a:off x="1857829" y="1654629"/>
            <a:ext cx="7852227" cy="4397828"/>
          </a:xfrm>
          <a:prstGeom prst="rect">
            <a:avLst/>
          </a:prstGeom>
          <a:noFill/>
          <a:ln>
            <a:noFill/>
          </a:ln>
        </p:spPr>
      </p:pic>
      <p:sp>
        <p:nvSpPr>
          <p:cNvPr id="213" name="Google Shape;213;p18"/>
          <p:cNvSpPr/>
          <p:nvPr/>
        </p:nvSpPr>
        <p:spPr>
          <a:xfrm>
            <a:off x="2293240" y="747877"/>
            <a:ext cx="85779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1">
                <a:solidFill>
                  <a:schemeClr val="dk1"/>
                </a:solidFill>
                <a:latin typeface="Calibri"/>
                <a:ea typeface="Calibri"/>
                <a:cs typeface="Calibri"/>
                <a:sym typeface="Calibri"/>
              </a:rPr>
              <a:t>Theory of Planned Behaviour (Ajzen, 2002 and Sabah, 2016)</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B9C21-5326-77CC-84C8-59C6E90B8AC1}"/>
              </a:ext>
            </a:extLst>
          </p:cNvPr>
          <p:cNvSpPr>
            <a:spLocks noGrp="1"/>
          </p:cNvSpPr>
          <p:nvPr>
            <p:ph type="title"/>
          </p:nvPr>
        </p:nvSpPr>
        <p:spPr/>
        <p:txBody>
          <a:bodyPr/>
          <a:lstStyle/>
          <a:p>
            <a:r>
              <a:rPr kumimoji="0" lang="en-GB" sz="4400" b="0" i="0" u="none" strike="noStrike" kern="0" cap="none" spc="0" normalizeH="0" baseline="0" noProof="0" dirty="0">
                <a:ln>
                  <a:noFill/>
                </a:ln>
                <a:solidFill>
                  <a:srgbClr val="002060"/>
                </a:solidFill>
                <a:effectLst/>
                <a:uLnTx/>
                <a:uFillTx/>
                <a:latin typeface="Calibri"/>
                <a:cs typeface="Calibri"/>
                <a:sym typeface="Calibri"/>
              </a:rPr>
              <a:t>Research Sample</a:t>
            </a:r>
            <a:endParaRPr lang="en-GB" dirty="0">
              <a:solidFill>
                <a:srgbClr val="002060"/>
              </a:solidFill>
            </a:endParaRPr>
          </a:p>
        </p:txBody>
      </p:sp>
      <p:sp>
        <p:nvSpPr>
          <p:cNvPr id="3" name="Text Placeholder 2">
            <a:extLst>
              <a:ext uri="{FF2B5EF4-FFF2-40B4-BE49-F238E27FC236}">
                <a16:creationId xmlns:a16="http://schemas.microsoft.com/office/drawing/2014/main" id="{3A6E5463-E8F4-1065-0644-7BF58739A993}"/>
              </a:ext>
            </a:extLst>
          </p:cNvPr>
          <p:cNvSpPr>
            <a:spLocks noGrp="1"/>
          </p:cNvSpPr>
          <p:nvPr>
            <p:ph type="body" idx="1"/>
          </p:nvPr>
        </p:nvSpPr>
        <p:spPr/>
        <p:txBody>
          <a:bodyPr/>
          <a:lstStyle/>
          <a:p>
            <a:pPr marR="0" lvl="0" indent="-457200" algn="l" defTabSz="914400" rtl="0" eaLnBrk="1" fontAlgn="auto" latinLnBrk="0" hangingPunct="1">
              <a:lnSpc>
                <a:spcPct val="90000"/>
              </a:lnSpc>
              <a:spcBef>
                <a:spcPts val="0"/>
              </a:spcBef>
              <a:spcAft>
                <a:spcPts val="0"/>
              </a:spcAft>
              <a:buClr>
                <a:srgbClr val="000000"/>
              </a:buClr>
              <a:buSzPct val="100000"/>
              <a:buFont typeface="Wingdings" panose="05000000000000000000" pitchFamily="2" charset="2"/>
              <a:buChar char="v"/>
              <a:tabLst/>
              <a:defRPr/>
            </a:pPr>
            <a:r>
              <a:rPr kumimoji="0" lang="en-GB" sz="2800" b="0" i="0" u="none" strike="noStrike" kern="0" cap="none" spc="0" normalizeH="0" baseline="0" noProof="0" dirty="0">
                <a:ln>
                  <a:noFill/>
                </a:ln>
                <a:solidFill>
                  <a:srgbClr val="000000"/>
                </a:solidFill>
                <a:effectLst/>
                <a:uLnTx/>
                <a:uFillTx/>
                <a:latin typeface="Calibri"/>
                <a:cs typeface="Calibri"/>
                <a:sym typeface="Calibri"/>
              </a:rPr>
              <a:t>10 former apprentices from across different sectors </a:t>
            </a:r>
          </a:p>
          <a:p>
            <a:pPr marR="0" lvl="0" indent="-457200" algn="l" defTabSz="914400" rtl="0" eaLnBrk="1" fontAlgn="auto" latinLnBrk="0" hangingPunct="1">
              <a:lnSpc>
                <a:spcPct val="90000"/>
              </a:lnSpc>
              <a:spcBef>
                <a:spcPts val="0"/>
              </a:spcBef>
              <a:spcAft>
                <a:spcPts val="0"/>
              </a:spcAft>
              <a:buClr>
                <a:srgbClr val="000000"/>
              </a:buClr>
              <a:buSzPct val="100000"/>
              <a:buFont typeface="Wingdings" panose="05000000000000000000" pitchFamily="2" charset="2"/>
              <a:buChar char="v"/>
              <a:tabLst/>
              <a:defRPr/>
            </a:pPr>
            <a:endParaRPr kumimoji="0" lang="en-GB" sz="2800" b="0" i="0" u="none" strike="noStrike" kern="0" cap="none" spc="0" normalizeH="0" baseline="0" noProof="0" dirty="0">
              <a:ln>
                <a:noFill/>
              </a:ln>
              <a:solidFill>
                <a:srgbClr val="000000"/>
              </a:solidFill>
              <a:effectLst/>
              <a:uLnTx/>
              <a:uFillTx/>
              <a:latin typeface="Calibri"/>
              <a:cs typeface="Calibri"/>
              <a:sym typeface="Calibri"/>
            </a:endParaRPr>
          </a:p>
          <a:p>
            <a:pPr marR="0" lvl="0" indent="-457200" algn="l" defTabSz="914400" rtl="0" eaLnBrk="1" fontAlgn="auto" latinLnBrk="0" hangingPunct="1">
              <a:lnSpc>
                <a:spcPct val="90000"/>
              </a:lnSpc>
              <a:spcBef>
                <a:spcPts val="1000"/>
              </a:spcBef>
              <a:spcAft>
                <a:spcPts val="0"/>
              </a:spcAft>
              <a:buClr>
                <a:srgbClr val="000000"/>
              </a:buClr>
              <a:buSzPct val="100000"/>
              <a:buFont typeface="Wingdings" panose="05000000000000000000" pitchFamily="2" charset="2"/>
              <a:buChar char="v"/>
              <a:tabLst/>
              <a:defRPr/>
            </a:pPr>
            <a:r>
              <a:rPr kumimoji="0" lang="en-GB" sz="2800" b="0" i="0" u="none" strike="noStrike" kern="0" cap="none" spc="0" normalizeH="0" baseline="0" noProof="0" dirty="0">
                <a:ln>
                  <a:noFill/>
                </a:ln>
                <a:solidFill>
                  <a:srgbClr val="000000"/>
                </a:solidFill>
                <a:effectLst/>
                <a:uLnTx/>
                <a:uFillTx/>
                <a:latin typeface="Calibri"/>
                <a:cs typeface="Calibri"/>
                <a:sym typeface="Calibri"/>
              </a:rPr>
              <a:t>20 current apprentices</a:t>
            </a:r>
          </a:p>
          <a:p>
            <a:pPr marR="0" lvl="0" indent="-457200" algn="l" defTabSz="914400" rtl="0" eaLnBrk="1" fontAlgn="auto" latinLnBrk="0" hangingPunct="1">
              <a:lnSpc>
                <a:spcPct val="90000"/>
              </a:lnSpc>
              <a:spcBef>
                <a:spcPts val="1000"/>
              </a:spcBef>
              <a:spcAft>
                <a:spcPts val="0"/>
              </a:spcAft>
              <a:buClr>
                <a:srgbClr val="000000"/>
              </a:buClr>
              <a:buSzPct val="100000"/>
              <a:buFont typeface="Wingdings" panose="05000000000000000000" pitchFamily="2" charset="2"/>
              <a:buChar char="v"/>
              <a:tabLst/>
              <a:defRPr/>
            </a:pPr>
            <a:endParaRPr kumimoji="0" lang="en-GB" sz="2800" b="0" i="0" u="none" strike="noStrike" kern="0" cap="none" spc="0" normalizeH="0" baseline="0" noProof="0" dirty="0">
              <a:ln>
                <a:noFill/>
              </a:ln>
              <a:solidFill>
                <a:srgbClr val="000000"/>
              </a:solidFill>
              <a:effectLst/>
              <a:uLnTx/>
              <a:uFillTx/>
              <a:latin typeface="Calibri"/>
              <a:cs typeface="Calibri"/>
              <a:sym typeface="Calibri"/>
            </a:endParaRPr>
          </a:p>
          <a:p>
            <a:pPr marR="0" lvl="0" indent="-457200" algn="l" defTabSz="914400" rtl="0" eaLnBrk="1" fontAlgn="auto" latinLnBrk="0" hangingPunct="1">
              <a:lnSpc>
                <a:spcPct val="90000"/>
              </a:lnSpc>
              <a:spcBef>
                <a:spcPts val="1000"/>
              </a:spcBef>
              <a:spcAft>
                <a:spcPts val="0"/>
              </a:spcAft>
              <a:buClr>
                <a:srgbClr val="000000"/>
              </a:buClr>
              <a:buSzPct val="100000"/>
              <a:buFont typeface="Wingdings" panose="05000000000000000000" pitchFamily="2" charset="2"/>
              <a:buChar char="v"/>
              <a:tabLst/>
              <a:defRPr/>
            </a:pPr>
            <a:r>
              <a:rPr kumimoji="0" lang="en-GB" sz="2800" b="0" i="0" u="none" strike="noStrike" kern="0" cap="none" spc="0" normalizeH="0" baseline="0" noProof="0" dirty="0">
                <a:ln>
                  <a:noFill/>
                </a:ln>
                <a:solidFill>
                  <a:srgbClr val="000000"/>
                </a:solidFill>
                <a:effectLst/>
                <a:uLnTx/>
                <a:uFillTx/>
                <a:latin typeface="Calibri"/>
                <a:cs typeface="Calibri"/>
                <a:sym typeface="Calibri"/>
              </a:rPr>
              <a:t> Archival records </a:t>
            </a:r>
          </a:p>
          <a:p>
            <a:pPr marL="114300" indent="0">
              <a:buNone/>
            </a:pPr>
            <a:endParaRPr lang="en-GB" dirty="0"/>
          </a:p>
        </p:txBody>
      </p:sp>
    </p:spTree>
    <p:extLst>
      <p:ext uri="{BB962C8B-B14F-4D97-AF65-F5344CB8AC3E}">
        <p14:creationId xmlns:p14="http://schemas.microsoft.com/office/powerpoint/2010/main" val="777118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3"/>
        <p:cNvGrpSpPr/>
        <p:nvPr/>
      </p:nvGrpSpPr>
      <p:grpSpPr>
        <a:xfrm>
          <a:off x="0" y="0"/>
          <a:ext cx="0" cy="0"/>
          <a:chOff x="0" y="0"/>
          <a:chExt cx="0" cy="0"/>
        </a:xfrm>
      </p:grpSpPr>
      <p:sp>
        <p:nvSpPr>
          <p:cNvPr id="224" name="Google Shape;224;p20"/>
          <p:cNvSpPr/>
          <p:nvPr/>
        </p:nvSpPr>
        <p:spPr>
          <a:xfrm>
            <a:off x="0" y="0"/>
            <a:ext cx="12192000" cy="6858000"/>
          </a:xfrm>
          <a:prstGeom prst="rect">
            <a:avLst/>
          </a:prstGeom>
          <a:solidFill>
            <a:srgbClr val="EDEDE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225" name="Google Shape;225;p20"/>
          <p:cNvGrpSpPr/>
          <p:nvPr/>
        </p:nvGrpSpPr>
        <p:grpSpPr>
          <a:xfrm>
            <a:off x="-337" y="-1"/>
            <a:ext cx="12191787" cy="4267048"/>
            <a:chOff x="7467600" y="0"/>
            <a:chExt cx="4724400" cy="6858000"/>
          </a:xfrm>
        </p:grpSpPr>
        <p:sp>
          <p:nvSpPr>
            <p:cNvPr id="226" name="Google Shape;226;p20"/>
            <p:cNvSpPr/>
            <p:nvPr/>
          </p:nvSpPr>
          <p:spPr>
            <a:xfrm>
              <a:off x="7467600" y="0"/>
              <a:ext cx="4724400" cy="6858000"/>
            </a:xfrm>
            <a:prstGeom prst="rect">
              <a:avLst/>
            </a:prstGeom>
            <a:solidFill>
              <a:schemeClr val="accent5">
                <a:alpha val="6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27" name="Google Shape;227;p20"/>
            <p:cNvSpPr/>
            <p:nvPr/>
          </p:nvSpPr>
          <p:spPr>
            <a:xfrm>
              <a:off x="7467600" y="0"/>
              <a:ext cx="4724400" cy="6858000"/>
            </a:xfrm>
            <a:prstGeom prst="rect">
              <a:avLst/>
            </a:prstGeom>
            <a:solidFill>
              <a:srgbClr val="E1EFD8">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grpSp>
      <p:sp>
        <p:nvSpPr>
          <p:cNvPr id="228" name="Google Shape;228;p20"/>
          <p:cNvSpPr/>
          <p:nvPr/>
        </p:nvSpPr>
        <p:spPr>
          <a:xfrm>
            <a:off x="0" y="0"/>
            <a:ext cx="12192000" cy="4267200"/>
          </a:xfrm>
          <a:custGeom>
            <a:avLst/>
            <a:gdLst/>
            <a:ahLst/>
            <a:cxnLst/>
            <a:rect l="l" t="t" r="r" b="b"/>
            <a:pathLst>
              <a:path w="12192000" h="4267200" extrusionOk="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29" name="Google Shape;229;p20"/>
          <p:cNvSpPr/>
          <p:nvPr/>
        </p:nvSpPr>
        <p:spPr>
          <a:xfrm>
            <a:off x="457200" y="457200"/>
            <a:ext cx="11277600" cy="5943600"/>
          </a:xfrm>
          <a:prstGeom prst="rect">
            <a:avLst/>
          </a:prstGeom>
          <a:solidFill>
            <a:schemeClr val="lt1"/>
          </a:solidFill>
          <a:ln>
            <a:noFill/>
          </a:ln>
          <a:effectLst>
            <a:outerShdw blurRad="317500" algn="ctr" rotWithShape="0">
              <a:schemeClr val="dk1">
                <a:alpha val="24710"/>
              </a:schemeClr>
            </a:outerShdw>
          </a:effectLst>
        </p:spPr>
        <p:txBody>
          <a:bodyPr spcFirstLastPara="1" wrap="square" lIns="91425" tIns="45700" rIns="91425" bIns="45700" anchor="ctr" anchorCtr="0">
            <a:noAutofit/>
          </a:bodyPr>
          <a:lstStyle/>
          <a:p>
            <a:pPr marL="228600" marR="0" lvl="0" indent="-228600" algn="l" defTabSz="914400" rtl="0" eaLnBrk="1" fontAlgn="auto" latinLnBrk="0" hangingPunct="1">
              <a:lnSpc>
                <a:spcPct val="90000"/>
              </a:lnSpc>
              <a:spcBef>
                <a:spcPts val="1000"/>
              </a:spcBef>
              <a:spcAft>
                <a:spcPts val="0"/>
              </a:spcAft>
              <a:buClr>
                <a:srgbClr val="000000"/>
              </a:buClr>
              <a:buSzPct val="100000"/>
              <a:buFont typeface="Arial"/>
              <a:buChar char="•"/>
              <a:tabLst/>
              <a:defRPr/>
            </a:pPr>
            <a:r>
              <a:rPr kumimoji="0" lang="en-GB" sz="2800" b="0" i="0" u="none" strike="noStrike" kern="0" cap="none" spc="0" normalizeH="0" baseline="0" noProof="0">
                <a:ln>
                  <a:noFill/>
                </a:ln>
                <a:solidFill>
                  <a:srgbClr val="000000"/>
                </a:solidFill>
                <a:effectLst/>
                <a:uLnTx/>
                <a:uFillTx/>
                <a:latin typeface="Calibri"/>
                <a:cs typeface="Calibri"/>
                <a:sym typeface="Calibri"/>
              </a:rPr>
              <a:t>The illustrative case study adopted a multi-modal approach for data collection that included interviews with the Masters (employers) and direct participant observations of apprentices by way of daily journal entries. </a:t>
            </a:r>
          </a:p>
          <a:p>
            <a:pPr marL="228600" marR="0" lvl="0" indent="-228600" algn="l" defTabSz="914400" rtl="0" eaLnBrk="1" fontAlgn="auto" latinLnBrk="0" hangingPunct="1">
              <a:lnSpc>
                <a:spcPct val="90000"/>
              </a:lnSpc>
              <a:spcBef>
                <a:spcPts val="1000"/>
              </a:spcBef>
              <a:spcAft>
                <a:spcPts val="0"/>
              </a:spcAft>
              <a:buClr>
                <a:srgbClr val="000000"/>
              </a:buClr>
              <a:buSzPct val="100000"/>
              <a:buFont typeface="Arial"/>
              <a:buChar char="•"/>
              <a:tabLst/>
              <a:defRPr/>
            </a:pPr>
            <a:r>
              <a:rPr kumimoji="0" lang="en-GB" sz="2800" b="0" i="0" u="none" strike="noStrike" kern="0" cap="none" spc="0" normalizeH="0" baseline="0" noProof="0">
                <a:ln>
                  <a:noFill/>
                </a:ln>
                <a:solidFill>
                  <a:srgbClr val="000000"/>
                </a:solidFill>
                <a:effectLst/>
                <a:uLnTx/>
                <a:uFillTx/>
                <a:latin typeface="Calibri"/>
                <a:cs typeface="Calibri"/>
                <a:sym typeface="Calibri"/>
              </a:rPr>
              <a:t>Thematic analysis</a:t>
            </a:r>
            <a:endParaRPr kumimoji="0" lang="en-GB" sz="2800" b="0" i="0" u="none" strike="noStrike" kern="0" cap="none" spc="0" normalizeH="0" baseline="0" noProof="0" dirty="0">
              <a:ln>
                <a:noFill/>
              </a:ln>
              <a:solidFill>
                <a:srgbClr val="000000"/>
              </a:solidFill>
              <a:effectLst/>
              <a:uLnTx/>
              <a:uFillTx/>
              <a:latin typeface="Calibri"/>
              <a:cs typeface="Calibri"/>
              <a:sym typeface="Calibri"/>
            </a:endParaRPr>
          </a:p>
        </p:txBody>
      </p:sp>
      <p:sp>
        <p:nvSpPr>
          <p:cNvPr id="230" name="Google Shape;230;p20"/>
          <p:cNvSpPr txBox="1">
            <a:spLocks noGrp="1"/>
          </p:cNvSpPr>
          <p:nvPr>
            <p:ph type="title"/>
          </p:nvPr>
        </p:nvSpPr>
        <p:spPr>
          <a:xfrm>
            <a:off x="1143000" y="990599"/>
            <a:ext cx="9906000" cy="6858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4000"/>
              <a:buFont typeface="Calibri"/>
              <a:buNone/>
            </a:pPr>
            <a:r>
              <a:rPr lang="en-GB" sz="4000" dirty="0">
                <a:solidFill>
                  <a:srgbClr val="002060"/>
                </a:solidFill>
              </a:rPr>
              <a:t>Methodological approach</a:t>
            </a:r>
            <a:endParaRPr dirty="0">
              <a:solidFill>
                <a:srgbClr val="002060"/>
              </a:solidFill>
            </a:endParaRPr>
          </a:p>
        </p:txBody>
      </p:sp>
      <p:sp>
        <p:nvSpPr>
          <p:cNvPr id="231" name="Google Shape;231;p20"/>
          <p:cNvSpPr/>
          <p:nvPr/>
        </p:nvSpPr>
        <p:spPr>
          <a:xfrm>
            <a:off x="1627414" y="5870592"/>
            <a:ext cx="7705200" cy="458100"/>
          </a:xfrm>
          <a:prstGeom prst="rect">
            <a:avLst/>
          </a:prstGeom>
          <a:noFill/>
          <a:ln>
            <a:noFill/>
          </a:ln>
        </p:spPr>
        <p:txBody>
          <a:bodyPr spcFirstLastPara="1" wrap="square" lIns="91425" tIns="45700" rIns="91425" bIns="45700" anchor="t" anchorCtr="0">
            <a:noAutofit/>
          </a:bodyPr>
          <a:lstStyle/>
          <a:p>
            <a:pPr marL="0" marR="0" lvl="0" indent="0" algn="just" rtl="0">
              <a:lnSpc>
                <a:spcPct val="150000"/>
              </a:lnSpc>
              <a:spcBef>
                <a:spcPts val="0"/>
              </a:spcBef>
              <a:spcAft>
                <a:spcPts val="0"/>
              </a:spcAft>
              <a:buNone/>
            </a:pPr>
            <a:r>
              <a:rPr lang="en-GB" sz="1800" b="1">
                <a:solidFill>
                  <a:schemeClr val="dk1"/>
                </a:solidFill>
                <a:latin typeface="Times New Roman"/>
                <a:ea typeface="Times New Roman"/>
                <a:cs typeface="Times New Roman"/>
                <a:sym typeface="Times New Roman"/>
              </a:rPr>
              <a:t>Figure 2: The process tracing (PT) technique used in this study</a:t>
            </a:r>
            <a:endParaRPr sz="2000">
              <a:solidFill>
                <a:schemeClr val="dk1"/>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5"/>
        <p:cNvGrpSpPr/>
        <p:nvPr/>
      </p:nvGrpSpPr>
      <p:grpSpPr>
        <a:xfrm>
          <a:off x="0" y="0"/>
          <a:ext cx="0" cy="0"/>
          <a:chOff x="0" y="0"/>
          <a:chExt cx="0" cy="0"/>
        </a:xfrm>
      </p:grpSpPr>
      <p:sp>
        <p:nvSpPr>
          <p:cNvPr id="236" name="Google Shape;236;p21"/>
          <p:cNvSpPr/>
          <p:nvPr/>
        </p:nvSpPr>
        <p:spPr>
          <a:xfrm>
            <a:off x="-1" y="0"/>
            <a:ext cx="5093100"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7" name="Google Shape;237;p21"/>
          <p:cNvSpPr txBox="1">
            <a:spLocks noGrp="1"/>
          </p:cNvSpPr>
          <p:nvPr>
            <p:ph type="title"/>
          </p:nvPr>
        </p:nvSpPr>
        <p:spPr>
          <a:xfrm>
            <a:off x="524741" y="620392"/>
            <a:ext cx="3808200" cy="5504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6000"/>
              <a:buFont typeface="Calibri"/>
              <a:buNone/>
            </a:pPr>
            <a:r>
              <a:rPr lang="en-GB" sz="6000">
                <a:solidFill>
                  <a:schemeClr val="lt1"/>
                </a:solidFill>
              </a:rPr>
              <a:t>Power Quotes</a:t>
            </a:r>
            <a:endParaRPr/>
          </a:p>
        </p:txBody>
      </p:sp>
      <p:grpSp>
        <p:nvGrpSpPr>
          <p:cNvPr id="238" name="Google Shape;238;p21"/>
          <p:cNvGrpSpPr/>
          <p:nvPr/>
        </p:nvGrpSpPr>
        <p:grpSpPr>
          <a:xfrm>
            <a:off x="5468389" y="462231"/>
            <a:ext cx="6263700" cy="5969962"/>
            <a:chOff x="0" y="128402"/>
            <a:chExt cx="6263700" cy="5969962"/>
          </a:xfrm>
        </p:grpSpPr>
        <p:sp>
          <p:nvSpPr>
            <p:cNvPr id="239" name="Google Shape;239;p21"/>
            <p:cNvSpPr/>
            <p:nvPr/>
          </p:nvSpPr>
          <p:spPr>
            <a:xfrm>
              <a:off x="0" y="128402"/>
              <a:ext cx="6263700" cy="1953600"/>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1"/>
            <p:cNvSpPr txBox="1"/>
            <p:nvPr/>
          </p:nvSpPr>
          <p:spPr>
            <a:xfrm>
              <a:off x="95360" y="223762"/>
              <a:ext cx="6072900" cy="1762800"/>
            </a:xfrm>
            <a:prstGeom prst="rect">
              <a:avLst/>
            </a:prstGeom>
            <a:noFill/>
            <a:ln>
              <a:noFill/>
            </a:ln>
          </p:spPr>
          <p:txBody>
            <a:bodyPr spcFirstLastPara="1" wrap="square" lIns="72375" tIns="72375" rIns="72375" bIns="72375" anchor="ctr" anchorCtr="0">
              <a:noAutofit/>
            </a:bodyPr>
            <a:lstStyle/>
            <a:p>
              <a:pPr marL="0" marR="0" lvl="0" indent="0" algn="l" rtl="0">
                <a:lnSpc>
                  <a:spcPct val="90000"/>
                </a:lnSpc>
                <a:spcBef>
                  <a:spcPts val="0"/>
                </a:spcBef>
                <a:spcAft>
                  <a:spcPts val="0"/>
                </a:spcAft>
                <a:buClr>
                  <a:schemeClr val="lt1"/>
                </a:buClr>
                <a:buSzPts val="1900"/>
                <a:buFont typeface="Calibri"/>
                <a:buNone/>
              </a:pPr>
              <a:r>
                <a:rPr lang="en-GB" sz="1900" i="1">
                  <a:solidFill>
                    <a:schemeClr val="lt1"/>
                  </a:solidFill>
                  <a:latin typeface="Calibri"/>
                  <a:ea typeface="Calibri"/>
                  <a:cs typeface="Calibri"/>
                  <a:sym typeface="Calibri"/>
                </a:rPr>
                <a:t>“…. being an igbaboi is a blessing. Every young boy in our community looks forward to this opportunity especial an opportunity to learn from a successful Oga. I have to remind myself of that every day and this makes it more important that I do not disappoint my Oga and my family too” (P 9)</a:t>
              </a:r>
              <a:endParaRPr sz="1900">
                <a:solidFill>
                  <a:schemeClr val="lt1"/>
                </a:solidFill>
                <a:latin typeface="Calibri"/>
                <a:ea typeface="Calibri"/>
                <a:cs typeface="Calibri"/>
                <a:sym typeface="Calibri"/>
              </a:endParaRPr>
            </a:p>
          </p:txBody>
        </p:sp>
        <p:sp>
          <p:nvSpPr>
            <p:cNvPr id="241" name="Google Shape;241;p21"/>
            <p:cNvSpPr/>
            <p:nvPr/>
          </p:nvSpPr>
          <p:spPr>
            <a:xfrm>
              <a:off x="0" y="2136583"/>
              <a:ext cx="6263700" cy="1953600"/>
            </a:xfrm>
            <a:prstGeom prst="roundRect">
              <a:avLst>
                <a:gd name="adj" fmla="val 16667"/>
              </a:avLst>
            </a:prstGeom>
            <a:solidFill>
              <a:srgbClr val="4CC38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1"/>
            <p:cNvSpPr txBox="1"/>
            <p:nvPr/>
          </p:nvSpPr>
          <p:spPr>
            <a:xfrm>
              <a:off x="95360" y="2231943"/>
              <a:ext cx="6072900" cy="1762800"/>
            </a:xfrm>
            <a:prstGeom prst="rect">
              <a:avLst/>
            </a:prstGeom>
            <a:noFill/>
            <a:ln>
              <a:noFill/>
            </a:ln>
          </p:spPr>
          <p:txBody>
            <a:bodyPr spcFirstLastPara="1" wrap="square" lIns="72375" tIns="72375" rIns="72375" bIns="72375" anchor="ctr" anchorCtr="0">
              <a:noAutofit/>
            </a:bodyPr>
            <a:lstStyle/>
            <a:p>
              <a:pPr marL="0" marR="0" lvl="0" indent="0" algn="l" rtl="0">
                <a:lnSpc>
                  <a:spcPct val="90000"/>
                </a:lnSpc>
                <a:spcBef>
                  <a:spcPts val="0"/>
                </a:spcBef>
                <a:spcAft>
                  <a:spcPts val="0"/>
                </a:spcAft>
                <a:buClr>
                  <a:schemeClr val="lt1"/>
                </a:buClr>
                <a:buSzPts val="1900"/>
                <a:buFont typeface="Calibri"/>
                <a:buNone/>
              </a:pPr>
              <a:r>
                <a:rPr lang="en-GB" sz="1900" i="1">
                  <a:solidFill>
                    <a:schemeClr val="lt1"/>
                  </a:solidFill>
                  <a:latin typeface="Calibri"/>
                  <a:ea typeface="Calibri"/>
                  <a:cs typeface="Calibri"/>
                  <a:sym typeface="Calibri"/>
                </a:rPr>
                <a:t>Since I joined my ‘Oga’ 6 months ago, every morning after doing the housework, I come to the shop and do the cleaning, arranging and running errands for all the senior apprentices. My ‘Oga’ told me to take my time and observe what everyone is doing so that I can understand it very well before I start doing more harder work” (P5).</a:t>
              </a:r>
              <a:endParaRPr sz="1900">
                <a:solidFill>
                  <a:schemeClr val="lt1"/>
                </a:solidFill>
                <a:latin typeface="Calibri"/>
                <a:ea typeface="Calibri"/>
                <a:cs typeface="Calibri"/>
                <a:sym typeface="Calibri"/>
              </a:endParaRPr>
            </a:p>
          </p:txBody>
        </p:sp>
        <p:sp>
          <p:nvSpPr>
            <p:cNvPr id="243" name="Google Shape;243;p21"/>
            <p:cNvSpPr/>
            <p:nvPr/>
          </p:nvSpPr>
          <p:spPr>
            <a:xfrm>
              <a:off x="0" y="4144764"/>
              <a:ext cx="6263700" cy="1953600"/>
            </a:xfrm>
            <a:prstGeom prst="roundRect">
              <a:avLst>
                <a:gd name="adj" fmla="val 16667"/>
              </a:avLst>
            </a:prstGeom>
            <a:solidFill>
              <a:srgbClr val="6FAB46"/>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1"/>
            <p:cNvSpPr txBox="1"/>
            <p:nvPr/>
          </p:nvSpPr>
          <p:spPr>
            <a:xfrm>
              <a:off x="95360" y="4240124"/>
              <a:ext cx="6072900" cy="1762800"/>
            </a:xfrm>
            <a:prstGeom prst="rect">
              <a:avLst/>
            </a:prstGeom>
            <a:noFill/>
            <a:ln>
              <a:noFill/>
            </a:ln>
          </p:spPr>
          <p:txBody>
            <a:bodyPr spcFirstLastPara="1" wrap="square" lIns="72375" tIns="72375" rIns="72375" bIns="72375" anchor="ctr" anchorCtr="0">
              <a:noAutofit/>
            </a:bodyPr>
            <a:lstStyle/>
            <a:p>
              <a:pPr marL="0" marR="0" lvl="0" indent="0" algn="l" rtl="0">
                <a:lnSpc>
                  <a:spcPct val="90000"/>
                </a:lnSpc>
                <a:spcBef>
                  <a:spcPts val="0"/>
                </a:spcBef>
                <a:spcAft>
                  <a:spcPts val="0"/>
                </a:spcAft>
                <a:buClr>
                  <a:schemeClr val="lt1"/>
                </a:buClr>
                <a:buSzPts val="1900"/>
                <a:buFont typeface="Calibri"/>
                <a:buNone/>
              </a:pPr>
              <a:r>
                <a:rPr lang="en-GB" sz="1900" i="1">
                  <a:solidFill>
                    <a:schemeClr val="lt1"/>
                  </a:solidFill>
                  <a:latin typeface="Calibri"/>
                  <a:ea typeface="Calibri"/>
                  <a:cs typeface="Calibri"/>
                  <a:sym typeface="Calibri"/>
                </a:rPr>
                <a:t>“My Oga told me when I started my apprenticeship that I should continue to do the same things every day because practice makes perfect. It was not easy at first to be doing the same thing over and over again, but after sometime, I find it much easier” (P4).</a:t>
              </a:r>
              <a:endParaRPr sz="1900">
                <a:solidFill>
                  <a:schemeClr val="lt1"/>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778</Words>
  <Application>Microsoft Office PowerPoint</Application>
  <PresentationFormat>Widescreen</PresentationFormat>
  <Paragraphs>67</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EB Garamond</vt:lpstr>
      <vt:lpstr>Times New Roman</vt:lpstr>
      <vt:lpstr>Wingdings</vt:lpstr>
      <vt:lpstr>Office Theme</vt:lpstr>
      <vt:lpstr>Entrepreneurial Learning in Informal Apprenticeship Programmes: Exploring the Learning Process of the Igbo Apprenticeship System (IAS) in Nigeria</vt:lpstr>
      <vt:lpstr>Background 1</vt:lpstr>
      <vt:lpstr>Background 2</vt:lpstr>
      <vt:lpstr>Aim/Objectives/research questions</vt:lpstr>
      <vt:lpstr>  </vt:lpstr>
      <vt:lpstr>PowerPoint Presentation</vt:lpstr>
      <vt:lpstr>Research Sample</vt:lpstr>
      <vt:lpstr>Methodological approach</vt:lpstr>
      <vt:lpstr>Power Quotes</vt:lpstr>
      <vt:lpstr>Results and findings</vt:lpstr>
      <vt:lpstr>Contribution to research and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Entrepreneurial Learning in Informal Apprenticeship Programmes: Exploring the Learning Process of the Igbo Apprenticeship System (IAS) in Nigeria</dc:title>
  <dc:creator>Leah Morrison (lib)</dc:creator>
  <cp:lastModifiedBy>Leah Morrison (lib)</cp:lastModifiedBy>
  <cp:revision>4</cp:revision>
  <dcterms:modified xsi:type="dcterms:W3CDTF">2023-09-19T10:00:48Z</dcterms:modified>
</cp:coreProperties>
</file>